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2"/>
  </p:notesMasterIdLst>
  <p:handoutMasterIdLst>
    <p:handoutMasterId r:id="rId23"/>
  </p:handoutMasterIdLst>
  <p:sldIdLst>
    <p:sldId id="285" r:id="rId3"/>
    <p:sldId id="279" r:id="rId4"/>
    <p:sldId id="271" r:id="rId5"/>
    <p:sldId id="274" r:id="rId6"/>
    <p:sldId id="259" r:id="rId7"/>
    <p:sldId id="265" r:id="rId8"/>
    <p:sldId id="275" r:id="rId9"/>
    <p:sldId id="266" r:id="rId10"/>
    <p:sldId id="276" r:id="rId11"/>
    <p:sldId id="277" r:id="rId12"/>
    <p:sldId id="273" r:id="rId13"/>
    <p:sldId id="278" r:id="rId14"/>
    <p:sldId id="264" r:id="rId15"/>
    <p:sldId id="284" r:id="rId16"/>
    <p:sldId id="283" r:id="rId17"/>
    <p:sldId id="280" r:id="rId18"/>
    <p:sldId id="262" r:id="rId19"/>
    <p:sldId id="281" r:id="rId20"/>
    <p:sldId id="287" r:id="rId21"/>
  </p:sldIdLst>
  <p:sldSz cx="9144000" cy="6858000" type="screen4x3"/>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CCCCFF"/>
    <a:srgbClr val="B2B2B2"/>
    <a:srgbClr val="6699FF"/>
    <a:srgbClr val="0099FF"/>
    <a:srgbClr val="0066CC"/>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iagrams/_rels/drawing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42DB90-B06C-44FA-B24B-FE8E9FF080F7}" type="doc">
      <dgm:prSet loTypeId="urn:microsoft.com/office/officeart/2005/8/layout/vList4" loCatId="picture" qsTypeId="urn:microsoft.com/office/officeart/2005/8/quickstyle/simple1" qsCatId="simple" csTypeId="urn:microsoft.com/office/officeart/2005/8/colors/accent2_1" csCatId="accent2" phldr="1"/>
      <dgm:spPr/>
      <dgm:t>
        <a:bodyPr/>
        <a:lstStyle/>
        <a:p>
          <a:endParaRPr lang="es-CL"/>
        </a:p>
      </dgm:t>
    </dgm:pt>
    <dgm:pt modelId="{CCD3702D-266D-4701-903E-C46930CAAFCD}">
      <dgm:prSet phldrT="[Texto]" custT="1"/>
      <dgm:spPr/>
      <dgm:t>
        <a:bodyPr/>
        <a:lstStyle/>
        <a:p>
          <a:pPr algn="just" rtl="0"/>
          <a:endParaRPr lang="es-CL" sz="1400" b="0" i="0" u="none" strike="noStrike" cap="none" baseline="0" dirty="0" smtClean="0">
            <a:latin typeface="Calibri"/>
            <a:ea typeface="Calibri"/>
            <a:cs typeface="Calibri"/>
            <a:sym typeface="Calibri"/>
            <a:rtl val="0"/>
          </a:endParaRPr>
        </a:p>
        <a:p>
          <a:pPr algn="just" rtl="0"/>
          <a:r>
            <a:rPr lang="x-none" sz="1400" b="1" i="0" u="none" strike="noStrike" cap="none" baseline="0" smtClean="0">
              <a:latin typeface="Calibri"/>
              <a:ea typeface="Calibri"/>
              <a:cs typeface="Calibri"/>
              <a:sym typeface="Calibri"/>
              <a:rtl val="0"/>
            </a:rPr>
            <a:t>Aumento en el interés por altos estándares de Gobierno Corporativo por parte de inversionistas, y tendencia a entender éste como carta de presentación</a:t>
          </a:r>
          <a:endParaRPr lang="es-CL" sz="1400" b="1" i="0" u="none" strike="noStrike" cap="none" baseline="0" dirty="0" smtClean="0">
            <a:latin typeface="Calibri"/>
            <a:ea typeface="Calibri"/>
            <a:cs typeface="Calibri"/>
            <a:sym typeface="Calibri"/>
            <a:rtl val="0"/>
          </a:endParaRPr>
        </a:p>
        <a:p>
          <a:pPr algn="just" rtl="0"/>
          <a:endParaRPr lang="es-CL" sz="1400" b="1" i="0" u="none" strike="noStrike" cap="none" baseline="0" dirty="0" smtClean="0">
            <a:latin typeface="Calibri"/>
            <a:ea typeface="Calibri"/>
            <a:cs typeface="Calibri"/>
            <a:sym typeface="Calibri"/>
            <a:rtl val="0"/>
          </a:endParaRPr>
        </a:p>
      </dgm:t>
    </dgm:pt>
    <dgm:pt modelId="{D7422CE5-94D7-4D0E-A856-DC5E4B3E2BDB}" type="parTrans" cxnId="{AC0835FB-B23A-464E-9442-E6A07DADE964}">
      <dgm:prSet/>
      <dgm:spPr/>
      <dgm:t>
        <a:bodyPr/>
        <a:lstStyle/>
        <a:p>
          <a:endParaRPr lang="es-CL"/>
        </a:p>
      </dgm:t>
    </dgm:pt>
    <dgm:pt modelId="{7CBDC84E-89C7-4E21-AA89-66DD7E046743}" type="sibTrans" cxnId="{AC0835FB-B23A-464E-9442-E6A07DADE964}">
      <dgm:prSet/>
      <dgm:spPr/>
      <dgm:t>
        <a:bodyPr/>
        <a:lstStyle/>
        <a:p>
          <a:endParaRPr lang="es-CL"/>
        </a:p>
      </dgm:t>
    </dgm:pt>
    <dgm:pt modelId="{3AABEB33-EB03-4971-B34A-52A4DCA84024}">
      <dgm:prSet phldrT="[Texto]" custT="1"/>
      <dgm:spPr/>
      <dgm:t>
        <a:bodyPr/>
        <a:lstStyle/>
        <a:p>
          <a:pPr algn="l"/>
          <a:r>
            <a:rPr lang="x-none" sz="1200" b="0" i="0" u="none" strike="noStrike" cap="none" baseline="0" smtClean="0">
              <a:latin typeface="Calibri"/>
              <a:ea typeface="Calibri"/>
              <a:cs typeface="Calibri"/>
              <a:sym typeface="Calibri"/>
              <a:rtl val="0"/>
            </a:rPr>
            <a:t>Aprendizaje a la luz de casos emblemáticos</a:t>
          </a:r>
          <a:endParaRPr lang="es-CL" sz="1200" dirty="0"/>
        </a:p>
      </dgm:t>
    </dgm:pt>
    <dgm:pt modelId="{274AC1EE-94A6-41C6-9901-A5241B124A6E}" type="parTrans" cxnId="{58BB9658-52EE-49EB-A778-48D89C6E1B55}">
      <dgm:prSet/>
      <dgm:spPr/>
      <dgm:t>
        <a:bodyPr/>
        <a:lstStyle/>
        <a:p>
          <a:endParaRPr lang="es-CL"/>
        </a:p>
      </dgm:t>
    </dgm:pt>
    <dgm:pt modelId="{C26002D7-DA25-478E-9879-0FC4F1A38E7C}" type="sibTrans" cxnId="{58BB9658-52EE-49EB-A778-48D89C6E1B55}">
      <dgm:prSet/>
      <dgm:spPr/>
      <dgm:t>
        <a:bodyPr/>
        <a:lstStyle/>
        <a:p>
          <a:endParaRPr lang="es-CL"/>
        </a:p>
      </dgm:t>
    </dgm:pt>
    <dgm:pt modelId="{F1AA2B17-7322-4887-BBB9-81D00EA61209}">
      <dgm:prSet phldrT="[Texto]" custT="1"/>
      <dgm:spPr/>
      <dgm:t>
        <a:bodyPr/>
        <a:lstStyle/>
        <a:p>
          <a:pPr algn="l" rtl="0"/>
          <a:endParaRPr lang="es-CL" sz="1400" b="0" i="0" u="none" strike="noStrike" cap="none" baseline="0" dirty="0" smtClean="0">
            <a:latin typeface="Calibri"/>
            <a:ea typeface="Calibri"/>
            <a:cs typeface="Calibri"/>
            <a:sym typeface="Calibri"/>
            <a:rtl val="0"/>
          </a:endParaRPr>
        </a:p>
        <a:p>
          <a:pPr algn="l" rtl="0"/>
          <a:r>
            <a:rPr lang="x-none" sz="1400" b="1" i="0" u="none" strike="noStrike" cap="none" baseline="0" smtClean="0">
              <a:latin typeface="Calibri"/>
              <a:ea typeface="Calibri"/>
              <a:cs typeface="Calibri"/>
              <a:sym typeface="Calibri"/>
              <a:rtl val="0"/>
            </a:rPr>
            <a:t>Aumento en la exposición del Gobierno Corporativo a los distintos </a:t>
          </a:r>
          <a:r>
            <a:rPr lang="x-none" sz="1400" b="1" i="1" u="none" strike="noStrike" cap="none" baseline="0" smtClean="0">
              <a:latin typeface="Calibri"/>
              <a:ea typeface="Calibri"/>
              <a:cs typeface="Calibri"/>
              <a:sym typeface="Calibri"/>
              <a:rtl val="0"/>
            </a:rPr>
            <a:t>stakeholders</a:t>
          </a:r>
          <a:endParaRPr lang="es-CL" sz="1400" b="1" i="1" u="none" strike="noStrike" cap="none" baseline="0" dirty="0" smtClean="0">
            <a:latin typeface="Calibri"/>
            <a:ea typeface="Calibri"/>
            <a:cs typeface="Calibri"/>
            <a:sym typeface="Calibri"/>
            <a:rtl val="0"/>
          </a:endParaRPr>
        </a:p>
        <a:p>
          <a:pPr algn="l" rtl="0"/>
          <a:endParaRPr lang="es-CL" sz="1400" b="1" dirty="0"/>
        </a:p>
      </dgm:t>
    </dgm:pt>
    <dgm:pt modelId="{B1373271-4892-4444-BB61-7401DA848479}" type="parTrans" cxnId="{9CEF6D28-2B6A-42B9-8F0B-FDB5B0BB46B8}">
      <dgm:prSet/>
      <dgm:spPr/>
      <dgm:t>
        <a:bodyPr/>
        <a:lstStyle/>
        <a:p>
          <a:endParaRPr lang="es-CL"/>
        </a:p>
      </dgm:t>
    </dgm:pt>
    <dgm:pt modelId="{2DFE13A1-4B03-46F6-82FF-4C29C7800523}" type="sibTrans" cxnId="{9CEF6D28-2B6A-42B9-8F0B-FDB5B0BB46B8}">
      <dgm:prSet/>
      <dgm:spPr/>
      <dgm:t>
        <a:bodyPr/>
        <a:lstStyle/>
        <a:p>
          <a:endParaRPr lang="es-CL"/>
        </a:p>
      </dgm:t>
    </dgm:pt>
    <dgm:pt modelId="{43ECF2F4-42DD-4D6D-B0EE-592399C92F7A}">
      <dgm:prSet phldrT="[Texto]" custT="1"/>
      <dgm:spPr/>
      <dgm:t>
        <a:bodyPr/>
        <a:lstStyle/>
        <a:p>
          <a:pPr algn="just" rtl="0"/>
          <a:r>
            <a:rPr lang="x-none" sz="1200" b="0" i="0" u="none" strike="noStrike" cap="none" baseline="0" smtClean="0">
              <a:latin typeface="Calibri"/>
              <a:ea typeface="Calibri"/>
              <a:cs typeface="Calibri"/>
              <a:sym typeface="Calibri"/>
              <a:rtl val="0"/>
            </a:rPr>
            <a:t>Desarrollo de tecnologías de información lleva a un escrutinio cada vez mayor por parte de los diferentes actores del mercado</a:t>
          </a:r>
          <a:endParaRPr lang="es-CL" sz="1200" dirty="0"/>
        </a:p>
      </dgm:t>
    </dgm:pt>
    <dgm:pt modelId="{C8F75432-A847-4DB1-A78E-1BE337121AF9}" type="parTrans" cxnId="{4ECC3EF1-8A1A-451E-9DB8-19685408CF99}">
      <dgm:prSet/>
      <dgm:spPr/>
      <dgm:t>
        <a:bodyPr/>
        <a:lstStyle/>
        <a:p>
          <a:endParaRPr lang="es-CL"/>
        </a:p>
      </dgm:t>
    </dgm:pt>
    <dgm:pt modelId="{FCEFEFC8-10F7-4251-B605-D10982939733}" type="sibTrans" cxnId="{4ECC3EF1-8A1A-451E-9DB8-19685408CF99}">
      <dgm:prSet/>
      <dgm:spPr/>
      <dgm:t>
        <a:bodyPr/>
        <a:lstStyle/>
        <a:p>
          <a:endParaRPr lang="es-CL"/>
        </a:p>
      </dgm:t>
    </dgm:pt>
    <dgm:pt modelId="{B49E5083-1A20-45B7-AAD8-670684242CD7}">
      <dgm:prSet custT="1"/>
      <dgm:spPr/>
      <dgm:t>
        <a:bodyPr/>
        <a:lstStyle/>
        <a:p>
          <a:pPr algn="l"/>
          <a:r>
            <a:rPr lang="x-none" sz="1200" b="0" i="0" u="none" strike="noStrike" cap="none" baseline="0" smtClean="0">
              <a:latin typeface="Calibri"/>
              <a:ea typeface="Calibri"/>
              <a:cs typeface="Calibri"/>
              <a:sym typeface="Calibri"/>
              <a:rtl val="0"/>
            </a:rPr>
            <a:t>Mayor integración financiera</a:t>
          </a:r>
          <a:endParaRPr lang="x-none" sz="1200" b="0" i="0" u="none" strike="noStrike" cap="none" baseline="0">
            <a:latin typeface="Calibri"/>
            <a:ea typeface="Calibri"/>
            <a:cs typeface="Calibri"/>
            <a:sym typeface="Calibri"/>
            <a:rtl val="0"/>
          </a:endParaRPr>
        </a:p>
      </dgm:t>
    </dgm:pt>
    <dgm:pt modelId="{4A01423B-6501-40C5-AE46-D9E369CB0749}" type="parTrans" cxnId="{FA3D26E4-5695-4B95-9D13-D6B7A2485E54}">
      <dgm:prSet/>
      <dgm:spPr/>
      <dgm:t>
        <a:bodyPr/>
        <a:lstStyle/>
        <a:p>
          <a:endParaRPr lang="es-CL"/>
        </a:p>
      </dgm:t>
    </dgm:pt>
    <dgm:pt modelId="{04B387D5-F750-4567-9119-C8E1FE987E2F}" type="sibTrans" cxnId="{FA3D26E4-5695-4B95-9D13-D6B7A2485E54}">
      <dgm:prSet/>
      <dgm:spPr/>
      <dgm:t>
        <a:bodyPr/>
        <a:lstStyle/>
        <a:p>
          <a:endParaRPr lang="es-CL"/>
        </a:p>
      </dgm:t>
    </dgm:pt>
    <dgm:pt modelId="{4F064EE6-5550-4413-9E9A-DC1DEA30D4DD}">
      <dgm:prSet custT="1"/>
      <dgm:spPr/>
      <dgm:t>
        <a:bodyPr/>
        <a:lstStyle/>
        <a:p>
          <a:pPr algn="just" rtl="0"/>
          <a:r>
            <a:rPr lang="x-none" sz="1200" b="0" i="0" u="none" strike="noStrike" cap="none" baseline="0" smtClean="0">
              <a:latin typeface="Calibri"/>
              <a:ea typeface="Calibri"/>
              <a:cs typeface="Calibri"/>
              <a:sym typeface="Calibri"/>
              <a:rtl val="0"/>
            </a:rPr>
            <a:t>Evolución de la regulación en pos de aumentar la transparencia y fundamentación de las decisiones de los directorios</a:t>
          </a:r>
          <a:endParaRPr lang="x-none" sz="1200" b="0" i="0" u="none" strike="noStrike" cap="none" baseline="0">
            <a:latin typeface="Calibri"/>
            <a:ea typeface="Calibri"/>
            <a:cs typeface="Calibri"/>
            <a:sym typeface="Calibri"/>
            <a:rtl val="0"/>
          </a:endParaRPr>
        </a:p>
      </dgm:t>
    </dgm:pt>
    <dgm:pt modelId="{96D445AD-28C7-480C-B7BD-A37FFFE56950}" type="parTrans" cxnId="{3D482D97-6554-46E5-8827-25FFE717D9D5}">
      <dgm:prSet/>
      <dgm:spPr/>
      <dgm:t>
        <a:bodyPr/>
        <a:lstStyle/>
        <a:p>
          <a:endParaRPr lang="es-CL"/>
        </a:p>
      </dgm:t>
    </dgm:pt>
    <dgm:pt modelId="{7D2E65D3-E676-40F8-95CA-1D6684645307}" type="sibTrans" cxnId="{3D482D97-6554-46E5-8827-25FFE717D9D5}">
      <dgm:prSet/>
      <dgm:spPr/>
      <dgm:t>
        <a:bodyPr/>
        <a:lstStyle/>
        <a:p>
          <a:endParaRPr lang="es-CL"/>
        </a:p>
      </dgm:t>
    </dgm:pt>
    <dgm:pt modelId="{E76BC67D-E4D7-43C9-A16D-CF8C8381CE82}">
      <dgm:prSet phldrT="[Texto]" custT="1"/>
      <dgm:spPr/>
      <dgm:t>
        <a:bodyPr/>
        <a:lstStyle/>
        <a:p>
          <a:pPr algn="l"/>
          <a:endParaRPr lang="es-CL" sz="1200" dirty="0"/>
        </a:p>
      </dgm:t>
    </dgm:pt>
    <dgm:pt modelId="{B872BAAE-F9D2-48E8-AEB1-E8BF0B0301AC}" type="parTrans" cxnId="{6069CC20-B9FE-4D53-9409-19E695730C0E}">
      <dgm:prSet/>
      <dgm:spPr/>
      <dgm:t>
        <a:bodyPr/>
        <a:lstStyle/>
        <a:p>
          <a:endParaRPr lang="es-CL"/>
        </a:p>
      </dgm:t>
    </dgm:pt>
    <dgm:pt modelId="{D32338ED-6394-4AAA-8ED7-704472839412}" type="sibTrans" cxnId="{6069CC20-B9FE-4D53-9409-19E695730C0E}">
      <dgm:prSet/>
      <dgm:spPr/>
      <dgm:t>
        <a:bodyPr/>
        <a:lstStyle/>
        <a:p>
          <a:endParaRPr lang="es-CL"/>
        </a:p>
      </dgm:t>
    </dgm:pt>
    <dgm:pt modelId="{42783B45-E6B3-4FC3-B9DA-94FDA5BA4AD1}">
      <dgm:prSet phldrT="[Texto]" custT="1"/>
      <dgm:spPr/>
      <dgm:t>
        <a:bodyPr/>
        <a:lstStyle/>
        <a:p>
          <a:pPr algn="just" rtl="0"/>
          <a:endParaRPr lang="es-CL" sz="1200" dirty="0"/>
        </a:p>
      </dgm:t>
    </dgm:pt>
    <dgm:pt modelId="{2F7F7AF0-56F2-43E3-A7AF-C8D100A2315B}" type="parTrans" cxnId="{77AE5D5B-ACDC-4E10-9040-D0BEB381514D}">
      <dgm:prSet/>
      <dgm:spPr/>
      <dgm:t>
        <a:bodyPr/>
        <a:lstStyle/>
        <a:p>
          <a:endParaRPr lang="es-CL"/>
        </a:p>
      </dgm:t>
    </dgm:pt>
    <dgm:pt modelId="{7759626B-A81A-4B3A-B7DD-D163E2F8A4D1}" type="sibTrans" cxnId="{77AE5D5B-ACDC-4E10-9040-D0BEB381514D}">
      <dgm:prSet/>
      <dgm:spPr/>
      <dgm:t>
        <a:bodyPr/>
        <a:lstStyle/>
        <a:p>
          <a:endParaRPr lang="es-CL"/>
        </a:p>
      </dgm:t>
    </dgm:pt>
    <dgm:pt modelId="{752BE24D-A16E-4E96-AD70-91E2B1D5F69C}" type="pres">
      <dgm:prSet presAssocID="{A942DB90-B06C-44FA-B24B-FE8E9FF080F7}" presName="linear" presStyleCnt="0">
        <dgm:presLayoutVars>
          <dgm:dir/>
          <dgm:resizeHandles val="exact"/>
        </dgm:presLayoutVars>
      </dgm:prSet>
      <dgm:spPr/>
      <dgm:t>
        <a:bodyPr/>
        <a:lstStyle/>
        <a:p>
          <a:endParaRPr lang="es-CL"/>
        </a:p>
      </dgm:t>
    </dgm:pt>
    <dgm:pt modelId="{F973FB47-6E93-45FA-BD1B-FB211172FDEF}" type="pres">
      <dgm:prSet presAssocID="{CCD3702D-266D-4701-903E-C46930CAAFCD}" presName="comp" presStyleCnt="0"/>
      <dgm:spPr/>
    </dgm:pt>
    <dgm:pt modelId="{7986CF0B-194D-4F27-AEA4-4A40EB128745}" type="pres">
      <dgm:prSet presAssocID="{CCD3702D-266D-4701-903E-C46930CAAFCD}" presName="box" presStyleLbl="node1" presStyleIdx="0" presStyleCnt="2"/>
      <dgm:spPr/>
      <dgm:t>
        <a:bodyPr/>
        <a:lstStyle/>
        <a:p>
          <a:endParaRPr lang="es-CL"/>
        </a:p>
      </dgm:t>
    </dgm:pt>
    <dgm:pt modelId="{E268D6BA-0F40-451E-8A3C-866E346BB9AC}" type="pres">
      <dgm:prSet presAssocID="{CCD3702D-266D-4701-903E-C46930CAAFCD}" presName="img" presStyleLbl="fgImgPlace1" presStyleIdx="0" presStyleCnt="2" custScaleY="100975" custLinFactNeighborX="-5760" custLinFactNeighborY="-382"/>
      <dgm:spPr>
        <a:blipFill>
          <a:blip xmlns:r="http://schemas.openxmlformats.org/officeDocument/2006/relationships" r:embed="rId1">
            <a:extLst>
              <a:ext uri="{28A0092B-C50C-407E-A947-70E740481C1C}">
                <a14:useLocalDpi xmlns:a14="http://schemas.microsoft.com/office/drawing/2010/main" val="0"/>
              </a:ext>
            </a:extLst>
          </a:blip>
          <a:srcRect/>
          <a:stretch>
            <a:fillRect l="-34000" r="-34000"/>
          </a:stretch>
        </a:blipFill>
      </dgm:spPr>
    </dgm:pt>
    <dgm:pt modelId="{42781100-52BD-444C-A38A-5D62D0FBD081}" type="pres">
      <dgm:prSet presAssocID="{CCD3702D-266D-4701-903E-C46930CAAFCD}" presName="text" presStyleLbl="node1" presStyleIdx="0" presStyleCnt="2">
        <dgm:presLayoutVars>
          <dgm:bulletEnabled val="1"/>
        </dgm:presLayoutVars>
      </dgm:prSet>
      <dgm:spPr/>
      <dgm:t>
        <a:bodyPr/>
        <a:lstStyle/>
        <a:p>
          <a:endParaRPr lang="es-CL"/>
        </a:p>
      </dgm:t>
    </dgm:pt>
    <dgm:pt modelId="{941BC437-ADF4-481A-BBC3-E956438B060D}" type="pres">
      <dgm:prSet presAssocID="{7CBDC84E-89C7-4E21-AA89-66DD7E046743}" presName="spacer" presStyleCnt="0"/>
      <dgm:spPr/>
    </dgm:pt>
    <dgm:pt modelId="{0F0E4136-7EF5-41BE-B75E-D3CD1A67AC2B}" type="pres">
      <dgm:prSet presAssocID="{F1AA2B17-7322-4887-BBB9-81D00EA61209}" presName="comp" presStyleCnt="0"/>
      <dgm:spPr/>
    </dgm:pt>
    <dgm:pt modelId="{9BA39766-706F-4E8E-B9DF-B6ACC584CEF6}" type="pres">
      <dgm:prSet presAssocID="{F1AA2B17-7322-4887-BBB9-81D00EA61209}" presName="box" presStyleLbl="node1" presStyleIdx="1" presStyleCnt="2"/>
      <dgm:spPr/>
      <dgm:t>
        <a:bodyPr/>
        <a:lstStyle/>
        <a:p>
          <a:endParaRPr lang="es-CL"/>
        </a:p>
      </dgm:t>
    </dgm:pt>
    <dgm:pt modelId="{2D0A7BBA-CEBF-4484-8603-415AF88E8020}" type="pres">
      <dgm:prSet presAssocID="{F1AA2B17-7322-4887-BBB9-81D00EA61209}" presName="img" presStyleLbl="fgImgPlace1" presStyleIdx="1" presStyleCnt="2" custLinFactNeighborX="-5760" custLinFactNeighborY="-540"/>
      <dgm:spPr>
        <a:blipFill>
          <a:blip xmlns:r="http://schemas.openxmlformats.org/officeDocument/2006/relationships" r:embed="rId2">
            <a:extLst>
              <a:ext uri="{28A0092B-C50C-407E-A947-70E740481C1C}">
                <a14:useLocalDpi xmlns:a14="http://schemas.microsoft.com/office/drawing/2010/main" val="0"/>
              </a:ext>
            </a:extLst>
          </a:blip>
          <a:srcRect/>
          <a:stretch>
            <a:fillRect t="-9000" b="-9000"/>
          </a:stretch>
        </a:blipFill>
      </dgm:spPr>
    </dgm:pt>
    <dgm:pt modelId="{8197AE74-BAE3-4648-A984-6734A4B296E2}" type="pres">
      <dgm:prSet presAssocID="{F1AA2B17-7322-4887-BBB9-81D00EA61209}" presName="text" presStyleLbl="node1" presStyleIdx="1" presStyleCnt="2">
        <dgm:presLayoutVars>
          <dgm:bulletEnabled val="1"/>
        </dgm:presLayoutVars>
      </dgm:prSet>
      <dgm:spPr/>
      <dgm:t>
        <a:bodyPr/>
        <a:lstStyle/>
        <a:p>
          <a:endParaRPr lang="es-CL"/>
        </a:p>
      </dgm:t>
    </dgm:pt>
  </dgm:ptLst>
  <dgm:cxnLst>
    <dgm:cxn modelId="{9F17767F-1DCC-44A4-B4A3-D83EB5CF1B6E}" type="presOf" srcId="{42783B45-E6B3-4FC3-B9DA-94FDA5BA4AD1}" destId="{9BA39766-706F-4E8E-B9DF-B6ACC584CEF6}" srcOrd="0" destOrd="2" presId="urn:microsoft.com/office/officeart/2005/8/layout/vList4"/>
    <dgm:cxn modelId="{9CEF6D28-2B6A-42B9-8F0B-FDB5B0BB46B8}" srcId="{A942DB90-B06C-44FA-B24B-FE8E9FF080F7}" destId="{F1AA2B17-7322-4887-BBB9-81D00EA61209}" srcOrd="1" destOrd="0" parTransId="{B1373271-4892-4444-BB61-7401DA848479}" sibTransId="{2DFE13A1-4B03-46F6-82FF-4C29C7800523}"/>
    <dgm:cxn modelId="{58BB9658-52EE-49EB-A778-48D89C6E1B55}" srcId="{CCD3702D-266D-4701-903E-C46930CAAFCD}" destId="{3AABEB33-EB03-4971-B34A-52A4DCA84024}" srcOrd="0" destOrd="0" parTransId="{274AC1EE-94A6-41C6-9901-A5241B124A6E}" sibTransId="{C26002D7-DA25-478E-9879-0FC4F1A38E7C}"/>
    <dgm:cxn modelId="{EAE8A142-BB8F-4DE3-B56E-136CE300C3F4}" type="presOf" srcId="{B49E5083-1A20-45B7-AAD8-670684242CD7}" destId="{42781100-52BD-444C-A38A-5D62D0FBD081}" srcOrd="1" destOrd="3" presId="urn:microsoft.com/office/officeart/2005/8/layout/vList4"/>
    <dgm:cxn modelId="{C2AB9534-9BB9-4B77-901A-BA123B7BBCEA}" type="presOf" srcId="{F1AA2B17-7322-4887-BBB9-81D00EA61209}" destId="{8197AE74-BAE3-4648-A984-6734A4B296E2}" srcOrd="1" destOrd="0" presId="urn:microsoft.com/office/officeart/2005/8/layout/vList4"/>
    <dgm:cxn modelId="{AC0835FB-B23A-464E-9442-E6A07DADE964}" srcId="{A942DB90-B06C-44FA-B24B-FE8E9FF080F7}" destId="{CCD3702D-266D-4701-903E-C46930CAAFCD}" srcOrd="0" destOrd="0" parTransId="{D7422CE5-94D7-4D0E-A856-DC5E4B3E2BDB}" sibTransId="{7CBDC84E-89C7-4E21-AA89-66DD7E046743}"/>
    <dgm:cxn modelId="{B1BF491D-1B61-405C-A35D-213B639BDFF8}" type="presOf" srcId="{E76BC67D-E4D7-43C9-A16D-CF8C8381CE82}" destId="{42781100-52BD-444C-A38A-5D62D0FBD081}" srcOrd="1" destOrd="2" presId="urn:microsoft.com/office/officeart/2005/8/layout/vList4"/>
    <dgm:cxn modelId="{41B753DA-F37C-4DA5-9B65-5753AC770172}" type="presOf" srcId="{F1AA2B17-7322-4887-BBB9-81D00EA61209}" destId="{9BA39766-706F-4E8E-B9DF-B6ACC584CEF6}" srcOrd="0" destOrd="0" presId="urn:microsoft.com/office/officeart/2005/8/layout/vList4"/>
    <dgm:cxn modelId="{FB67E1A1-C346-4686-B350-CE46459BFC33}" type="presOf" srcId="{3AABEB33-EB03-4971-B34A-52A4DCA84024}" destId="{7986CF0B-194D-4F27-AEA4-4A40EB128745}" srcOrd="0" destOrd="1" presId="urn:microsoft.com/office/officeart/2005/8/layout/vList4"/>
    <dgm:cxn modelId="{6069CC20-B9FE-4D53-9409-19E695730C0E}" srcId="{CCD3702D-266D-4701-903E-C46930CAAFCD}" destId="{E76BC67D-E4D7-43C9-A16D-CF8C8381CE82}" srcOrd="1" destOrd="0" parTransId="{B872BAAE-F9D2-48E8-AEB1-E8BF0B0301AC}" sibTransId="{D32338ED-6394-4AAA-8ED7-704472839412}"/>
    <dgm:cxn modelId="{4ECC3EF1-8A1A-451E-9DB8-19685408CF99}" srcId="{F1AA2B17-7322-4887-BBB9-81D00EA61209}" destId="{43ECF2F4-42DD-4D6D-B0EE-592399C92F7A}" srcOrd="0" destOrd="0" parTransId="{C8F75432-A847-4DB1-A78E-1BE337121AF9}" sibTransId="{FCEFEFC8-10F7-4251-B605-D10982939733}"/>
    <dgm:cxn modelId="{8CEE5761-9E94-4116-A36F-2CC80A4CEFAD}" type="presOf" srcId="{42783B45-E6B3-4FC3-B9DA-94FDA5BA4AD1}" destId="{8197AE74-BAE3-4648-A984-6734A4B296E2}" srcOrd="1" destOrd="2" presId="urn:microsoft.com/office/officeart/2005/8/layout/vList4"/>
    <dgm:cxn modelId="{73CE991C-3618-42FF-923D-1BEF0F4DE721}" type="presOf" srcId="{43ECF2F4-42DD-4D6D-B0EE-592399C92F7A}" destId="{9BA39766-706F-4E8E-B9DF-B6ACC584CEF6}" srcOrd="0" destOrd="1" presId="urn:microsoft.com/office/officeart/2005/8/layout/vList4"/>
    <dgm:cxn modelId="{13978967-FF0D-4A4D-9573-772EAF2D6550}" type="presOf" srcId="{4F064EE6-5550-4413-9E9A-DC1DEA30D4DD}" destId="{9BA39766-706F-4E8E-B9DF-B6ACC584CEF6}" srcOrd="0" destOrd="3" presId="urn:microsoft.com/office/officeart/2005/8/layout/vList4"/>
    <dgm:cxn modelId="{49968F25-71AE-4713-A52B-1F19FD8F119C}" type="presOf" srcId="{E76BC67D-E4D7-43C9-A16D-CF8C8381CE82}" destId="{7986CF0B-194D-4F27-AEA4-4A40EB128745}" srcOrd="0" destOrd="2" presId="urn:microsoft.com/office/officeart/2005/8/layout/vList4"/>
    <dgm:cxn modelId="{CE5604DD-E737-48E2-B9EC-C262B4AE68EE}" type="presOf" srcId="{43ECF2F4-42DD-4D6D-B0EE-592399C92F7A}" destId="{8197AE74-BAE3-4648-A984-6734A4B296E2}" srcOrd="1" destOrd="1" presId="urn:microsoft.com/office/officeart/2005/8/layout/vList4"/>
    <dgm:cxn modelId="{24EFF369-B37F-4E41-A474-9B45B7B4E41F}" type="presOf" srcId="{3AABEB33-EB03-4971-B34A-52A4DCA84024}" destId="{42781100-52BD-444C-A38A-5D62D0FBD081}" srcOrd="1" destOrd="1" presId="urn:microsoft.com/office/officeart/2005/8/layout/vList4"/>
    <dgm:cxn modelId="{FA3D26E4-5695-4B95-9D13-D6B7A2485E54}" srcId="{CCD3702D-266D-4701-903E-C46930CAAFCD}" destId="{B49E5083-1A20-45B7-AAD8-670684242CD7}" srcOrd="2" destOrd="0" parTransId="{4A01423B-6501-40C5-AE46-D9E369CB0749}" sibTransId="{04B387D5-F750-4567-9119-C8E1FE987E2F}"/>
    <dgm:cxn modelId="{9537EE11-E440-4C6E-BB3C-613D2443D3A7}" type="presOf" srcId="{A942DB90-B06C-44FA-B24B-FE8E9FF080F7}" destId="{752BE24D-A16E-4E96-AD70-91E2B1D5F69C}" srcOrd="0" destOrd="0" presId="urn:microsoft.com/office/officeart/2005/8/layout/vList4"/>
    <dgm:cxn modelId="{3D482D97-6554-46E5-8827-25FFE717D9D5}" srcId="{F1AA2B17-7322-4887-BBB9-81D00EA61209}" destId="{4F064EE6-5550-4413-9E9A-DC1DEA30D4DD}" srcOrd="2" destOrd="0" parTransId="{96D445AD-28C7-480C-B7BD-A37FFFE56950}" sibTransId="{7D2E65D3-E676-40F8-95CA-1D6684645307}"/>
    <dgm:cxn modelId="{77AE5D5B-ACDC-4E10-9040-D0BEB381514D}" srcId="{F1AA2B17-7322-4887-BBB9-81D00EA61209}" destId="{42783B45-E6B3-4FC3-B9DA-94FDA5BA4AD1}" srcOrd="1" destOrd="0" parTransId="{2F7F7AF0-56F2-43E3-A7AF-C8D100A2315B}" sibTransId="{7759626B-A81A-4B3A-B7DD-D163E2F8A4D1}"/>
    <dgm:cxn modelId="{830417FE-4A77-4859-9174-DB34B06384AD}" type="presOf" srcId="{CCD3702D-266D-4701-903E-C46930CAAFCD}" destId="{42781100-52BD-444C-A38A-5D62D0FBD081}" srcOrd="1" destOrd="0" presId="urn:microsoft.com/office/officeart/2005/8/layout/vList4"/>
    <dgm:cxn modelId="{1696ABAA-85BC-4E8B-A15F-EE575B6535B3}" type="presOf" srcId="{4F064EE6-5550-4413-9E9A-DC1DEA30D4DD}" destId="{8197AE74-BAE3-4648-A984-6734A4B296E2}" srcOrd="1" destOrd="3" presId="urn:microsoft.com/office/officeart/2005/8/layout/vList4"/>
    <dgm:cxn modelId="{BA69F3B1-9A0D-421E-985C-F97F9EAF8B1F}" type="presOf" srcId="{B49E5083-1A20-45B7-AAD8-670684242CD7}" destId="{7986CF0B-194D-4F27-AEA4-4A40EB128745}" srcOrd="0" destOrd="3" presId="urn:microsoft.com/office/officeart/2005/8/layout/vList4"/>
    <dgm:cxn modelId="{D6D6C9B6-65DA-4B8F-87C5-0613669F5787}" type="presOf" srcId="{CCD3702D-266D-4701-903E-C46930CAAFCD}" destId="{7986CF0B-194D-4F27-AEA4-4A40EB128745}" srcOrd="0" destOrd="0" presId="urn:microsoft.com/office/officeart/2005/8/layout/vList4"/>
    <dgm:cxn modelId="{B213D49D-6400-4F0E-B986-F4C04AB439CE}" type="presParOf" srcId="{752BE24D-A16E-4E96-AD70-91E2B1D5F69C}" destId="{F973FB47-6E93-45FA-BD1B-FB211172FDEF}" srcOrd="0" destOrd="0" presId="urn:microsoft.com/office/officeart/2005/8/layout/vList4"/>
    <dgm:cxn modelId="{076CFF1A-74AC-4B13-ABEF-9E73980153CB}" type="presParOf" srcId="{F973FB47-6E93-45FA-BD1B-FB211172FDEF}" destId="{7986CF0B-194D-4F27-AEA4-4A40EB128745}" srcOrd="0" destOrd="0" presId="urn:microsoft.com/office/officeart/2005/8/layout/vList4"/>
    <dgm:cxn modelId="{233AE98F-EC5F-4C2B-B58D-091C8F32F4A5}" type="presParOf" srcId="{F973FB47-6E93-45FA-BD1B-FB211172FDEF}" destId="{E268D6BA-0F40-451E-8A3C-866E346BB9AC}" srcOrd="1" destOrd="0" presId="urn:microsoft.com/office/officeart/2005/8/layout/vList4"/>
    <dgm:cxn modelId="{E39290EF-408F-47D8-A4DA-53ADD9B940D7}" type="presParOf" srcId="{F973FB47-6E93-45FA-BD1B-FB211172FDEF}" destId="{42781100-52BD-444C-A38A-5D62D0FBD081}" srcOrd="2" destOrd="0" presId="urn:microsoft.com/office/officeart/2005/8/layout/vList4"/>
    <dgm:cxn modelId="{3D2E077B-AD4D-4E07-B276-9C6DD1DF53A0}" type="presParOf" srcId="{752BE24D-A16E-4E96-AD70-91E2B1D5F69C}" destId="{941BC437-ADF4-481A-BBC3-E956438B060D}" srcOrd="1" destOrd="0" presId="urn:microsoft.com/office/officeart/2005/8/layout/vList4"/>
    <dgm:cxn modelId="{1B9825CD-5447-4B52-90C3-11A2D0A0BBAD}" type="presParOf" srcId="{752BE24D-A16E-4E96-AD70-91E2B1D5F69C}" destId="{0F0E4136-7EF5-41BE-B75E-D3CD1A67AC2B}" srcOrd="2" destOrd="0" presId="urn:microsoft.com/office/officeart/2005/8/layout/vList4"/>
    <dgm:cxn modelId="{0837BDB4-B0CB-4221-B716-21F9C01436CE}" type="presParOf" srcId="{0F0E4136-7EF5-41BE-B75E-D3CD1A67AC2B}" destId="{9BA39766-706F-4E8E-B9DF-B6ACC584CEF6}" srcOrd="0" destOrd="0" presId="urn:microsoft.com/office/officeart/2005/8/layout/vList4"/>
    <dgm:cxn modelId="{7B1714F3-CA18-4F54-B63D-F628F3E78CCA}" type="presParOf" srcId="{0F0E4136-7EF5-41BE-B75E-D3CD1A67AC2B}" destId="{2D0A7BBA-CEBF-4484-8603-415AF88E8020}" srcOrd="1" destOrd="0" presId="urn:microsoft.com/office/officeart/2005/8/layout/vList4"/>
    <dgm:cxn modelId="{9E3C0F9C-2C10-4887-AE93-F72859A01407}" type="presParOf" srcId="{0F0E4136-7EF5-41BE-B75E-D3CD1A67AC2B}" destId="{8197AE74-BAE3-4648-A984-6734A4B296E2}"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DE4ECA-1D1B-42B0-A9EC-CC2978AB891D}" type="doc">
      <dgm:prSet loTypeId="urn:microsoft.com/office/officeart/2005/8/layout/radial5" loCatId="cycle" qsTypeId="urn:microsoft.com/office/officeart/2005/8/quickstyle/simple1" qsCatId="simple" csTypeId="urn:microsoft.com/office/officeart/2005/8/colors/accent2_1" csCatId="accent2" phldr="1"/>
      <dgm:spPr/>
      <dgm:t>
        <a:bodyPr/>
        <a:lstStyle/>
        <a:p>
          <a:endParaRPr lang="es-CL"/>
        </a:p>
      </dgm:t>
    </dgm:pt>
    <dgm:pt modelId="{46903DBB-DEB0-4CD8-940F-69F2D9593F4A}">
      <dgm:prSet phldrT="[Texto]" custT="1"/>
      <dgm:spPr>
        <a:solidFill>
          <a:srgbClr val="002060"/>
        </a:solidFill>
      </dgm:spPr>
      <dgm:t>
        <a:bodyPr/>
        <a:lstStyle/>
        <a:p>
          <a:pPr algn="ctr" rtl="0"/>
          <a:r>
            <a:rPr lang="x-none" sz="1400" b="1" i="0" u="none" strike="noStrike" cap="none" baseline="0" smtClean="0">
              <a:solidFill>
                <a:schemeClr val="bg1"/>
              </a:solidFill>
              <a:latin typeface="Calibri"/>
              <a:ea typeface="Calibri"/>
              <a:cs typeface="Calibri"/>
              <a:sym typeface="Calibri"/>
            </a:rPr>
            <a:t>Qué se espera de un buen Directorio</a:t>
          </a:r>
          <a:endParaRPr lang="es-CL" sz="1400" dirty="0">
            <a:solidFill>
              <a:schemeClr val="bg1"/>
            </a:solidFill>
          </a:endParaRPr>
        </a:p>
      </dgm:t>
    </dgm:pt>
    <dgm:pt modelId="{5097EC08-4C73-474E-97AB-E6EF0DAAAD84}" type="parTrans" cxnId="{2047373A-CDEC-4594-AC63-0B9B920B266C}">
      <dgm:prSet/>
      <dgm:spPr/>
      <dgm:t>
        <a:bodyPr/>
        <a:lstStyle/>
        <a:p>
          <a:pPr algn="ctr"/>
          <a:endParaRPr lang="es-CL" sz="900"/>
        </a:p>
      </dgm:t>
    </dgm:pt>
    <dgm:pt modelId="{D7D18A0B-E0F4-4795-A82D-AA44E3241E84}" type="sibTrans" cxnId="{2047373A-CDEC-4594-AC63-0B9B920B266C}">
      <dgm:prSet/>
      <dgm:spPr/>
      <dgm:t>
        <a:bodyPr/>
        <a:lstStyle/>
        <a:p>
          <a:pPr algn="ctr"/>
          <a:endParaRPr lang="es-CL" sz="900"/>
        </a:p>
      </dgm:t>
    </dgm:pt>
    <dgm:pt modelId="{E11271BF-3D43-48AF-8EB0-A56E66DDFE40}">
      <dgm:prSet phldrT="[Texto]" custT="1"/>
      <dgm:spPr/>
      <dgm:t>
        <a:bodyPr/>
        <a:lstStyle/>
        <a:p>
          <a:pPr algn="ctr" rtl="0"/>
          <a:r>
            <a:rPr lang="x-none" sz="1400" b="1" i="0" u="none" strike="noStrike" cap="none" baseline="0" smtClean="0">
              <a:latin typeface="Calibri"/>
              <a:ea typeface="Calibri"/>
              <a:cs typeface="Calibri"/>
              <a:sym typeface="Calibri"/>
            </a:rPr>
            <a:t>Establecer y revisar pertinentemente las estrategias y políticas generales de la empresa</a:t>
          </a:r>
          <a:endParaRPr lang="es-CL" sz="1400" dirty="0"/>
        </a:p>
      </dgm:t>
    </dgm:pt>
    <dgm:pt modelId="{C4362AEF-1473-41BF-B3C4-EB4657F81231}" type="parTrans" cxnId="{F282F91B-4B3D-4AEA-90C5-1149AEEDF970}">
      <dgm:prSet/>
      <dgm:spPr/>
      <dgm:t>
        <a:bodyPr/>
        <a:lstStyle/>
        <a:p>
          <a:pPr algn="ctr"/>
          <a:endParaRPr lang="es-CL" sz="900"/>
        </a:p>
      </dgm:t>
    </dgm:pt>
    <dgm:pt modelId="{3E969F3D-257B-4D0A-A3AE-08A5559AF3FB}" type="sibTrans" cxnId="{F282F91B-4B3D-4AEA-90C5-1149AEEDF970}">
      <dgm:prSet/>
      <dgm:spPr/>
      <dgm:t>
        <a:bodyPr/>
        <a:lstStyle/>
        <a:p>
          <a:pPr algn="ctr"/>
          <a:endParaRPr lang="es-CL" sz="900"/>
        </a:p>
      </dgm:t>
    </dgm:pt>
    <dgm:pt modelId="{6B45AC3D-D58D-45F9-B0F9-DFFE7A29D7EC}">
      <dgm:prSet phldrT="[Texto]" custT="1"/>
      <dgm:spPr/>
      <dgm:t>
        <a:bodyPr/>
        <a:lstStyle/>
        <a:p>
          <a:pPr algn="ctr" rtl="0"/>
          <a:r>
            <a:rPr lang="x-none" sz="1400" b="1" i="0" u="none" strike="noStrike" cap="none" baseline="0" smtClean="0">
              <a:latin typeface="Calibri"/>
              <a:ea typeface="Calibri"/>
              <a:cs typeface="Calibri"/>
              <a:sym typeface="Calibri"/>
            </a:rPr>
            <a:t>Supervisar a la alta gerencia en el cumplimiento de sus funciones y en la correcta implementación de las políticas definidas</a:t>
          </a:r>
          <a:endParaRPr lang="es-CL" sz="1400" dirty="0"/>
        </a:p>
      </dgm:t>
    </dgm:pt>
    <dgm:pt modelId="{702135CE-BDF9-44F2-B04B-0B6121ED55F1}" type="parTrans" cxnId="{8E96E481-E49C-4F8D-A496-1D7E425DDFCA}">
      <dgm:prSet/>
      <dgm:spPr/>
      <dgm:t>
        <a:bodyPr/>
        <a:lstStyle/>
        <a:p>
          <a:pPr algn="ctr"/>
          <a:endParaRPr lang="es-CL" sz="900"/>
        </a:p>
      </dgm:t>
    </dgm:pt>
    <dgm:pt modelId="{BF6D647F-BA0E-4CF6-9971-E98446065E8A}" type="sibTrans" cxnId="{8E96E481-E49C-4F8D-A496-1D7E425DDFCA}">
      <dgm:prSet/>
      <dgm:spPr/>
      <dgm:t>
        <a:bodyPr/>
        <a:lstStyle/>
        <a:p>
          <a:pPr algn="ctr"/>
          <a:endParaRPr lang="es-CL" sz="900"/>
        </a:p>
      </dgm:t>
    </dgm:pt>
    <dgm:pt modelId="{AA331AF0-A11E-4099-A5A8-2686413CBA5A}">
      <dgm:prSet phldrT="[Texto]" custT="1"/>
      <dgm:spPr/>
      <dgm:t>
        <a:bodyPr/>
        <a:lstStyle/>
        <a:p>
          <a:pPr algn="ctr" rtl="0"/>
          <a:r>
            <a:rPr lang="x-none" sz="1400" b="1" i="0" u="none" strike="noStrike" cap="none" baseline="0" smtClean="0">
              <a:latin typeface="Calibri"/>
              <a:ea typeface="Calibri"/>
              <a:cs typeface="Calibri"/>
              <a:sym typeface="Calibri"/>
            </a:rPr>
            <a:t>Asegurar idoneidad técnica y desarrollar planes de contingencia para garantizar la continuidad</a:t>
          </a:r>
          <a:endParaRPr lang="es-CL" sz="1400" dirty="0"/>
        </a:p>
      </dgm:t>
    </dgm:pt>
    <dgm:pt modelId="{00A78AA5-1814-46E3-923C-F5822AC5DB00}" type="parTrans" cxnId="{388BF4F7-D176-460E-9C23-5F221F3B7B63}">
      <dgm:prSet/>
      <dgm:spPr/>
      <dgm:t>
        <a:bodyPr/>
        <a:lstStyle/>
        <a:p>
          <a:pPr algn="ctr"/>
          <a:endParaRPr lang="es-CL" sz="900"/>
        </a:p>
      </dgm:t>
    </dgm:pt>
    <dgm:pt modelId="{0DA97BF4-AE3F-47C0-8CCB-E381B83EF8E7}" type="sibTrans" cxnId="{388BF4F7-D176-460E-9C23-5F221F3B7B63}">
      <dgm:prSet/>
      <dgm:spPr/>
      <dgm:t>
        <a:bodyPr/>
        <a:lstStyle/>
        <a:p>
          <a:pPr algn="ctr"/>
          <a:endParaRPr lang="es-CL" sz="900"/>
        </a:p>
      </dgm:t>
    </dgm:pt>
    <dgm:pt modelId="{B729CF7C-C914-4AFA-A0AF-A047E81A870C}">
      <dgm:prSet phldrT="[Texto]" custT="1"/>
      <dgm:spPr/>
      <dgm:t>
        <a:bodyPr/>
        <a:lstStyle/>
        <a:p>
          <a:pPr algn="ctr" rtl="0"/>
          <a:r>
            <a:rPr lang="x-none" sz="1400" b="1" i="0" u="none" strike="noStrike" cap="none" baseline="0" smtClean="0">
              <a:latin typeface="Calibri"/>
              <a:ea typeface="Calibri"/>
              <a:cs typeface="Calibri"/>
              <a:sym typeface="Calibri"/>
            </a:rPr>
            <a:t>Implementar un adecuado sistema de control del flujo de información</a:t>
          </a:r>
          <a:endParaRPr lang="es-CL" sz="1400" dirty="0"/>
        </a:p>
      </dgm:t>
    </dgm:pt>
    <dgm:pt modelId="{C09F38CE-E082-479A-A5B8-E8CDCECB31FF}" type="parTrans" cxnId="{1A1E6FE3-DE67-4340-A1A2-AE2B1B02812C}">
      <dgm:prSet/>
      <dgm:spPr/>
      <dgm:t>
        <a:bodyPr/>
        <a:lstStyle/>
        <a:p>
          <a:pPr algn="ctr"/>
          <a:endParaRPr lang="es-CL" sz="900"/>
        </a:p>
      </dgm:t>
    </dgm:pt>
    <dgm:pt modelId="{1D174CE0-C315-4F73-AEAD-52D13F106C7D}" type="sibTrans" cxnId="{1A1E6FE3-DE67-4340-A1A2-AE2B1B02812C}">
      <dgm:prSet/>
      <dgm:spPr/>
      <dgm:t>
        <a:bodyPr/>
        <a:lstStyle/>
        <a:p>
          <a:pPr algn="ctr"/>
          <a:endParaRPr lang="es-CL" sz="900"/>
        </a:p>
      </dgm:t>
    </dgm:pt>
    <dgm:pt modelId="{2DA1099C-DB5A-454F-8762-1747160BF346}">
      <dgm:prSet phldrT="[Texto]" custT="1"/>
      <dgm:spPr/>
      <dgm:t>
        <a:bodyPr/>
        <a:lstStyle/>
        <a:p>
          <a:pPr algn="ctr" rtl="0"/>
          <a:r>
            <a:rPr lang="x-none" sz="1400" b="1" i="0" u="none" strike="noStrike" cap="none" baseline="0" smtClean="0">
              <a:latin typeface="Calibri"/>
              <a:ea typeface="Calibri"/>
              <a:cs typeface="Calibri"/>
              <a:sym typeface="Calibri"/>
            </a:rPr>
            <a:t>Establecer códigos de ética y estándares de conducta para la organización </a:t>
          </a:r>
          <a:endParaRPr lang="es-CL" sz="1400" dirty="0"/>
        </a:p>
      </dgm:t>
    </dgm:pt>
    <dgm:pt modelId="{6E70B26F-4185-417C-A427-0567CED5CC96}" type="parTrans" cxnId="{FB975E7A-7DC1-4890-B784-29039FB36FAE}">
      <dgm:prSet/>
      <dgm:spPr/>
      <dgm:t>
        <a:bodyPr/>
        <a:lstStyle/>
        <a:p>
          <a:pPr algn="ctr"/>
          <a:endParaRPr lang="es-CL" sz="900"/>
        </a:p>
      </dgm:t>
    </dgm:pt>
    <dgm:pt modelId="{CF2A7E05-D7C2-455B-893E-5039F8B814DA}" type="sibTrans" cxnId="{FB975E7A-7DC1-4890-B784-29039FB36FAE}">
      <dgm:prSet/>
      <dgm:spPr/>
      <dgm:t>
        <a:bodyPr/>
        <a:lstStyle/>
        <a:p>
          <a:pPr algn="ctr"/>
          <a:endParaRPr lang="es-CL" sz="900"/>
        </a:p>
      </dgm:t>
    </dgm:pt>
    <dgm:pt modelId="{2C784819-09EF-42B7-843B-2AD5E8996AC4}">
      <dgm:prSet phldrT="[Texto]" custT="1"/>
      <dgm:spPr/>
      <dgm:t>
        <a:bodyPr/>
        <a:lstStyle/>
        <a:p>
          <a:pPr algn="ctr" rtl="0"/>
          <a:r>
            <a:rPr lang="x-none" sz="1400" b="1" i="0" u="none" strike="noStrike" cap="none" baseline="0" smtClean="0">
              <a:latin typeface="Calibri"/>
              <a:ea typeface="Calibri"/>
              <a:cs typeface="Calibri"/>
              <a:sym typeface="Calibri"/>
            </a:rPr>
            <a:t>Establecer políticas adecuadas de remuneración y compensaciones para alta gerencia y empleados</a:t>
          </a:r>
          <a:endParaRPr lang="es-CL" sz="1400" dirty="0"/>
        </a:p>
      </dgm:t>
    </dgm:pt>
    <dgm:pt modelId="{79992F60-FCF4-4EC5-A272-103705BF05BE}" type="parTrans" cxnId="{F3D3B745-C990-4B08-934E-79555CE3C60B}">
      <dgm:prSet/>
      <dgm:spPr/>
      <dgm:t>
        <a:bodyPr/>
        <a:lstStyle/>
        <a:p>
          <a:pPr algn="ctr"/>
          <a:endParaRPr lang="es-CL" sz="900"/>
        </a:p>
      </dgm:t>
    </dgm:pt>
    <dgm:pt modelId="{5332760D-FA8C-42CB-ACED-CFE944D5E141}" type="sibTrans" cxnId="{F3D3B745-C990-4B08-934E-79555CE3C60B}">
      <dgm:prSet/>
      <dgm:spPr/>
      <dgm:t>
        <a:bodyPr/>
        <a:lstStyle/>
        <a:p>
          <a:pPr algn="ctr"/>
          <a:endParaRPr lang="es-CL" sz="900"/>
        </a:p>
      </dgm:t>
    </dgm:pt>
    <dgm:pt modelId="{29E2D636-9354-43F3-9118-911BA50B37FF}" type="pres">
      <dgm:prSet presAssocID="{ACDE4ECA-1D1B-42B0-A9EC-CC2978AB891D}" presName="Name0" presStyleCnt="0">
        <dgm:presLayoutVars>
          <dgm:chMax val="1"/>
          <dgm:dir/>
          <dgm:animLvl val="ctr"/>
          <dgm:resizeHandles val="exact"/>
        </dgm:presLayoutVars>
      </dgm:prSet>
      <dgm:spPr/>
      <dgm:t>
        <a:bodyPr/>
        <a:lstStyle/>
        <a:p>
          <a:endParaRPr lang="es-CL"/>
        </a:p>
      </dgm:t>
    </dgm:pt>
    <dgm:pt modelId="{355070CB-FC5E-40B2-929C-34D439735A3D}" type="pres">
      <dgm:prSet presAssocID="{46903DBB-DEB0-4CD8-940F-69F2D9593F4A}" presName="centerShape" presStyleLbl="node0" presStyleIdx="0" presStyleCnt="1" custScaleX="125236" custScaleY="125369"/>
      <dgm:spPr/>
      <dgm:t>
        <a:bodyPr/>
        <a:lstStyle/>
        <a:p>
          <a:endParaRPr lang="es-CL"/>
        </a:p>
      </dgm:t>
    </dgm:pt>
    <dgm:pt modelId="{829B2A0D-7C57-449D-8E3F-6A95A6A1703C}" type="pres">
      <dgm:prSet presAssocID="{C4362AEF-1473-41BF-B3C4-EB4657F81231}" presName="parTrans" presStyleLbl="sibTrans2D1" presStyleIdx="0" presStyleCnt="6" custScaleX="148797"/>
      <dgm:spPr/>
      <dgm:t>
        <a:bodyPr/>
        <a:lstStyle/>
        <a:p>
          <a:endParaRPr lang="es-CL"/>
        </a:p>
      </dgm:t>
    </dgm:pt>
    <dgm:pt modelId="{5DC0EF49-DD2F-496D-891B-E0648FC0299C}" type="pres">
      <dgm:prSet presAssocID="{C4362AEF-1473-41BF-B3C4-EB4657F81231}" presName="connectorText" presStyleLbl="sibTrans2D1" presStyleIdx="0" presStyleCnt="6"/>
      <dgm:spPr/>
      <dgm:t>
        <a:bodyPr/>
        <a:lstStyle/>
        <a:p>
          <a:endParaRPr lang="es-CL"/>
        </a:p>
      </dgm:t>
    </dgm:pt>
    <dgm:pt modelId="{F331A8C1-D396-435C-BD92-9C4BE5DDD846}" type="pres">
      <dgm:prSet presAssocID="{E11271BF-3D43-48AF-8EB0-A56E66DDFE40}" presName="node" presStyleLbl="node1" presStyleIdx="0" presStyleCnt="6" custScaleX="140497" custScaleY="127008" custRadScaleRad="96558" custRadScaleInc="3733">
        <dgm:presLayoutVars>
          <dgm:bulletEnabled val="1"/>
        </dgm:presLayoutVars>
      </dgm:prSet>
      <dgm:spPr/>
      <dgm:t>
        <a:bodyPr/>
        <a:lstStyle/>
        <a:p>
          <a:endParaRPr lang="es-CL"/>
        </a:p>
      </dgm:t>
    </dgm:pt>
    <dgm:pt modelId="{CCA8AC7C-5453-4305-A3B0-AB1696CC74B2}" type="pres">
      <dgm:prSet presAssocID="{702135CE-BDF9-44F2-B04B-0B6121ED55F1}" presName="parTrans" presStyleLbl="sibTrans2D1" presStyleIdx="1" presStyleCnt="6" custScaleX="148797"/>
      <dgm:spPr/>
      <dgm:t>
        <a:bodyPr/>
        <a:lstStyle/>
        <a:p>
          <a:endParaRPr lang="es-CL"/>
        </a:p>
      </dgm:t>
    </dgm:pt>
    <dgm:pt modelId="{BEAAECC1-4BC9-48D5-9292-4E0E85E0F062}" type="pres">
      <dgm:prSet presAssocID="{702135CE-BDF9-44F2-B04B-0B6121ED55F1}" presName="connectorText" presStyleLbl="sibTrans2D1" presStyleIdx="1" presStyleCnt="6"/>
      <dgm:spPr/>
      <dgm:t>
        <a:bodyPr/>
        <a:lstStyle/>
        <a:p>
          <a:endParaRPr lang="es-CL"/>
        </a:p>
      </dgm:t>
    </dgm:pt>
    <dgm:pt modelId="{C32F18ED-C10A-4AB8-B6BE-487203A33425}" type="pres">
      <dgm:prSet presAssocID="{6B45AC3D-D58D-45F9-B0F9-DFFE7A29D7EC}" presName="node" presStyleLbl="node1" presStyleIdx="1" presStyleCnt="6" custScaleX="140497" custScaleY="127008" custRadScaleRad="118233" custRadScaleInc="9603">
        <dgm:presLayoutVars>
          <dgm:bulletEnabled val="1"/>
        </dgm:presLayoutVars>
      </dgm:prSet>
      <dgm:spPr/>
      <dgm:t>
        <a:bodyPr/>
        <a:lstStyle/>
        <a:p>
          <a:endParaRPr lang="es-CL"/>
        </a:p>
      </dgm:t>
    </dgm:pt>
    <dgm:pt modelId="{B5DCD45D-E6FB-4C8C-85E1-4E0DB3B36A35}" type="pres">
      <dgm:prSet presAssocID="{79992F60-FCF4-4EC5-A272-103705BF05BE}" presName="parTrans" presStyleLbl="sibTrans2D1" presStyleIdx="2" presStyleCnt="6" custScaleX="148797"/>
      <dgm:spPr/>
      <dgm:t>
        <a:bodyPr/>
        <a:lstStyle/>
        <a:p>
          <a:endParaRPr lang="es-CL"/>
        </a:p>
      </dgm:t>
    </dgm:pt>
    <dgm:pt modelId="{E1186D62-2BD1-4C3B-B01D-B645966441C3}" type="pres">
      <dgm:prSet presAssocID="{79992F60-FCF4-4EC5-A272-103705BF05BE}" presName="connectorText" presStyleLbl="sibTrans2D1" presStyleIdx="2" presStyleCnt="6"/>
      <dgm:spPr/>
      <dgm:t>
        <a:bodyPr/>
        <a:lstStyle/>
        <a:p>
          <a:endParaRPr lang="es-CL"/>
        </a:p>
      </dgm:t>
    </dgm:pt>
    <dgm:pt modelId="{1D376A56-E51E-48E4-BBE2-04742A863613}" type="pres">
      <dgm:prSet presAssocID="{2C784819-09EF-42B7-843B-2AD5E8996AC4}" presName="node" presStyleLbl="node1" presStyleIdx="2" presStyleCnt="6" custScaleX="140497" custScaleY="127008" custRadScaleRad="118634" custRadScaleInc="-8348">
        <dgm:presLayoutVars>
          <dgm:bulletEnabled val="1"/>
        </dgm:presLayoutVars>
      </dgm:prSet>
      <dgm:spPr/>
      <dgm:t>
        <a:bodyPr/>
        <a:lstStyle/>
        <a:p>
          <a:endParaRPr lang="es-CL"/>
        </a:p>
      </dgm:t>
    </dgm:pt>
    <dgm:pt modelId="{807FECB2-875A-47C2-8E48-0E8241CE2250}" type="pres">
      <dgm:prSet presAssocID="{6E70B26F-4185-417C-A427-0567CED5CC96}" presName="parTrans" presStyleLbl="sibTrans2D1" presStyleIdx="3" presStyleCnt="6" custScaleX="148797"/>
      <dgm:spPr/>
      <dgm:t>
        <a:bodyPr/>
        <a:lstStyle/>
        <a:p>
          <a:endParaRPr lang="es-CL"/>
        </a:p>
      </dgm:t>
    </dgm:pt>
    <dgm:pt modelId="{45F4E0C1-202D-4A1F-B1D1-1C89AC992FB0}" type="pres">
      <dgm:prSet presAssocID="{6E70B26F-4185-417C-A427-0567CED5CC96}" presName="connectorText" presStyleLbl="sibTrans2D1" presStyleIdx="3" presStyleCnt="6"/>
      <dgm:spPr/>
      <dgm:t>
        <a:bodyPr/>
        <a:lstStyle/>
        <a:p>
          <a:endParaRPr lang="es-CL"/>
        </a:p>
      </dgm:t>
    </dgm:pt>
    <dgm:pt modelId="{29101E65-3E99-4F7A-8B59-84652AF92ACC}" type="pres">
      <dgm:prSet presAssocID="{2DA1099C-DB5A-454F-8762-1747160BF346}" presName="node" presStyleLbl="node1" presStyleIdx="3" presStyleCnt="6" custScaleX="140497" custScaleY="127008" custRadScaleRad="105224" custRadScaleInc="-815">
        <dgm:presLayoutVars>
          <dgm:bulletEnabled val="1"/>
        </dgm:presLayoutVars>
      </dgm:prSet>
      <dgm:spPr/>
      <dgm:t>
        <a:bodyPr/>
        <a:lstStyle/>
        <a:p>
          <a:endParaRPr lang="es-CL"/>
        </a:p>
      </dgm:t>
    </dgm:pt>
    <dgm:pt modelId="{78DC94B6-F70C-4ECC-AE3B-24C4696188BF}" type="pres">
      <dgm:prSet presAssocID="{00A78AA5-1814-46E3-923C-F5822AC5DB00}" presName="parTrans" presStyleLbl="sibTrans2D1" presStyleIdx="4" presStyleCnt="6" custScaleX="135438" custScaleY="97684"/>
      <dgm:spPr/>
      <dgm:t>
        <a:bodyPr/>
        <a:lstStyle/>
        <a:p>
          <a:endParaRPr lang="es-CL"/>
        </a:p>
      </dgm:t>
    </dgm:pt>
    <dgm:pt modelId="{47C08003-1060-49CE-8B57-C375F2E4EAE6}" type="pres">
      <dgm:prSet presAssocID="{00A78AA5-1814-46E3-923C-F5822AC5DB00}" presName="connectorText" presStyleLbl="sibTrans2D1" presStyleIdx="4" presStyleCnt="6"/>
      <dgm:spPr/>
      <dgm:t>
        <a:bodyPr/>
        <a:lstStyle/>
        <a:p>
          <a:endParaRPr lang="es-CL"/>
        </a:p>
      </dgm:t>
    </dgm:pt>
    <dgm:pt modelId="{6730C17A-B8D2-4AC8-B1DF-FABF195D938D}" type="pres">
      <dgm:prSet presAssocID="{AA331AF0-A11E-4099-A5A8-2686413CBA5A}" presName="node" presStyleLbl="node1" presStyleIdx="4" presStyleCnt="6" custScaleX="140497" custScaleY="127008" custRadScaleRad="114417" custRadScaleInc="4665">
        <dgm:presLayoutVars>
          <dgm:bulletEnabled val="1"/>
        </dgm:presLayoutVars>
      </dgm:prSet>
      <dgm:spPr/>
      <dgm:t>
        <a:bodyPr/>
        <a:lstStyle/>
        <a:p>
          <a:endParaRPr lang="es-CL"/>
        </a:p>
      </dgm:t>
    </dgm:pt>
    <dgm:pt modelId="{A1A172EB-2972-4C76-A72F-8248960625D6}" type="pres">
      <dgm:prSet presAssocID="{C09F38CE-E082-479A-A5B8-E8CDCECB31FF}" presName="parTrans" presStyleLbl="sibTrans2D1" presStyleIdx="5" presStyleCnt="6" custScaleX="148797"/>
      <dgm:spPr/>
      <dgm:t>
        <a:bodyPr/>
        <a:lstStyle/>
        <a:p>
          <a:endParaRPr lang="es-CL"/>
        </a:p>
      </dgm:t>
    </dgm:pt>
    <dgm:pt modelId="{314ACA56-63C5-4C93-9182-3EE8B2A1BD2D}" type="pres">
      <dgm:prSet presAssocID="{C09F38CE-E082-479A-A5B8-E8CDCECB31FF}" presName="connectorText" presStyleLbl="sibTrans2D1" presStyleIdx="5" presStyleCnt="6"/>
      <dgm:spPr/>
      <dgm:t>
        <a:bodyPr/>
        <a:lstStyle/>
        <a:p>
          <a:endParaRPr lang="es-CL"/>
        </a:p>
      </dgm:t>
    </dgm:pt>
    <dgm:pt modelId="{67651E59-55E8-4E8A-B55A-8C36E4718062}" type="pres">
      <dgm:prSet presAssocID="{B729CF7C-C914-4AFA-A0AF-A047E81A870C}" presName="node" presStyleLbl="node1" presStyleIdx="5" presStyleCnt="6" custScaleX="140497" custScaleY="127008" custRadScaleRad="117434" custRadScaleInc="-8938">
        <dgm:presLayoutVars>
          <dgm:bulletEnabled val="1"/>
        </dgm:presLayoutVars>
      </dgm:prSet>
      <dgm:spPr/>
      <dgm:t>
        <a:bodyPr/>
        <a:lstStyle/>
        <a:p>
          <a:endParaRPr lang="es-CL"/>
        </a:p>
      </dgm:t>
    </dgm:pt>
  </dgm:ptLst>
  <dgm:cxnLst>
    <dgm:cxn modelId="{50D73832-43AA-4B78-BA8A-468B9CBC669A}" type="presOf" srcId="{79992F60-FCF4-4EC5-A272-103705BF05BE}" destId="{E1186D62-2BD1-4C3B-B01D-B645966441C3}" srcOrd="1" destOrd="0" presId="urn:microsoft.com/office/officeart/2005/8/layout/radial5"/>
    <dgm:cxn modelId="{FF260A95-6B18-4188-82C1-9A7C7129B05B}" type="presOf" srcId="{6B45AC3D-D58D-45F9-B0F9-DFFE7A29D7EC}" destId="{C32F18ED-C10A-4AB8-B6BE-487203A33425}" srcOrd="0" destOrd="0" presId="urn:microsoft.com/office/officeart/2005/8/layout/radial5"/>
    <dgm:cxn modelId="{FB975E7A-7DC1-4890-B784-29039FB36FAE}" srcId="{46903DBB-DEB0-4CD8-940F-69F2D9593F4A}" destId="{2DA1099C-DB5A-454F-8762-1747160BF346}" srcOrd="3" destOrd="0" parTransId="{6E70B26F-4185-417C-A427-0567CED5CC96}" sibTransId="{CF2A7E05-D7C2-455B-893E-5039F8B814DA}"/>
    <dgm:cxn modelId="{769B7016-7F1C-4F6D-8B0A-2CD6B909C86C}" type="presOf" srcId="{E11271BF-3D43-48AF-8EB0-A56E66DDFE40}" destId="{F331A8C1-D396-435C-BD92-9C4BE5DDD846}" srcOrd="0" destOrd="0" presId="urn:microsoft.com/office/officeart/2005/8/layout/radial5"/>
    <dgm:cxn modelId="{082AA6A0-7CB4-4A15-9C3D-3AC73F4C0C3B}" type="presOf" srcId="{C09F38CE-E082-479A-A5B8-E8CDCECB31FF}" destId="{314ACA56-63C5-4C93-9182-3EE8B2A1BD2D}" srcOrd="1" destOrd="0" presId="urn:microsoft.com/office/officeart/2005/8/layout/radial5"/>
    <dgm:cxn modelId="{F053F6B6-25BE-4015-A2E6-3F89E5C54AC0}" type="presOf" srcId="{C4362AEF-1473-41BF-B3C4-EB4657F81231}" destId="{829B2A0D-7C57-449D-8E3F-6A95A6A1703C}" srcOrd="0" destOrd="0" presId="urn:microsoft.com/office/officeart/2005/8/layout/radial5"/>
    <dgm:cxn modelId="{F3D3B745-C990-4B08-934E-79555CE3C60B}" srcId="{46903DBB-DEB0-4CD8-940F-69F2D9593F4A}" destId="{2C784819-09EF-42B7-843B-2AD5E8996AC4}" srcOrd="2" destOrd="0" parTransId="{79992F60-FCF4-4EC5-A272-103705BF05BE}" sibTransId="{5332760D-FA8C-42CB-ACED-CFE944D5E141}"/>
    <dgm:cxn modelId="{251DFA1A-E69B-4009-B210-00BE8C66B781}" type="presOf" srcId="{46903DBB-DEB0-4CD8-940F-69F2D9593F4A}" destId="{355070CB-FC5E-40B2-929C-34D439735A3D}" srcOrd="0" destOrd="0" presId="urn:microsoft.com/office/officeart/2005/8/layout/radial5"/>
    <dgm:cxn modelId="{72C8368B-CFC8-4209-8AE5-59527EC7E655}" type="presOf" srcId="{2C784819-09EF-42B7-843B-2AD5E8996AC4}" destId="{1D376A56-E51E-48E4-BBE2-04742A863613}" srcOrd="0" destOrd="0" presId="urn:microsoft.com/office/officeart/2005/8/layout/radial5"/>
    <dgm:cxn modelId="{8E96E481-E49C-4F8D-A496-1D7E425DDFCA}" srcId="{46903DBB-DEB0-4CD8-940F-69F2D9593F4A}" destId="{6B45AC3D-D58D-45F9-B0F9-DFFE7A29D7EC}" srcOrd="1" destOrd="0" parTransId="{702135CE-BDF9-44F2-B04B-0B6121ED55F1}" sibTransId="{BF6D647F-BA0E-4CF6-9971-E98446065E8A}"/>
    <dgm:cxn modelId="{2047373A-CDEC-4594-AC63-0B9B920B266C}" srcId="{ACDE4ECA-1D1B-42B0-A9EC-CC2978AB891D}" destId="{46903DBB-DEB0-4CD8-940F-69F2D9593F4A}" srcOrd="0" destOrd="0" parTransId="{5097EC08-4C73-474E-97AB-E6EF0DAAAD84}" sibTransId="{D7D18A0B-E0F4-4795-A82D-AA44E3241E84}"/>
    <dgm:cxn modelId="{9E6D6F61-AB56-4EC3-83CD-C45B040E29EA}" type="presOf" srcId="{AA331AF0-A11E-4099-A5A8-2686413CBA5A}" destId="{6730C17A-B8D2-4AC8-B1DF-FABF195D938D}" srcOrd="0" destOrd="0" presId="urn:microsoft.com/office/officeart/2005/8/layout/radial5"/>
    <dgm:cxn modelId="{4CF9A7B9-7738-4EF9-BA23-3F2965D3CA2A}" type="presOf" srcId="{00A78AA5-1814-46E3-923C-F5822AC5DB00}" destId="{47C08003-1060-49CE-8B57-C375F2E4EAE6}" srcOrd="1" destOrd="0" presId="urn:microsoft.com/office/officeart/2005/8/layout/radial5"/>
    <dgm:cxn modelId="{986AA653-7491-4C1F-A8F7-D5D1AE05EC20}" type="presOf" srcId="{6E70B26F-4185-417C-A427-0567CED5CC96}" destId="{45F4E0C1-202D-4A1F-B1D1-1C89AC992FB0}" srcOrd="1" destOrd="0" presId="urn:microsoft.com/office/officeart/2005/8/layout/radial5"/>
    <dgm:cxn modelId="{F282F91B-4B3D-4AEA-90C5-1149AEEDF970}" srcId="{46903DBB-DEB0-4CD8-940F-69F2D9593F4A}" destId="{E11271BF-3D43-48AF-8EB0-A56E66DDFE40}" srcOrd="0" destOrd="0" parTransId="{C4362AEF-1473-41BF-B3C4-EB4657F81231}" sibTransId="{3E969F3D-257B-4D0A-A3AE-08A5559AF3FB}"/>
    <dgm:cxn modelId="{A0F402E3-376E-4E8A-828C-BB67FC8182C1}" type="presOf" srcId="{C4362AEF-1473-41BF-B3C4-EB4657F81231}" destId="{5DC0EF49-DD2F-496D-891B-E0648FC0299C}" srcOrd="1" destOrd="0" presId="urn:microsoft.com/office/officeart/2005/8/layout/radial5"/>
    <dgm:cxn modelId="{34920DD7-AFA1-4A69-BC11-EBF1FE04CC8D}" type="presOf" srcId="{C09F38CE-E082-479A-A5B8-E8CDCECB31FF}" destId="{A1A172EB-2972-4C76-A72F-8248960625D6}" srcOrd="0" destOrd="0" presId="urn:microsoft.com/office/officeart/2005/8/layout/radial5"/>
    <dgm:cxn modelId="{CE9692FD-87F2-4409-ACDE-556C928FA09E}" type="presOf" srcId="{702135CE-BDF9-44F2-B04B-0B6121ED55F1}" destId="{CCA8AC7C-5453-4305-A3B0-AB1696CC74B2}" srcOrd="0" destOrd="0" presId="urn:microsoft.com/office/officeart/2005/8/layout/radial5"/>
    <dgm:cxn modelId="{14D0B422-18C9-4E15-A7F5-B15F4CAA0BC3}" type="presOf" srcId="{79992F60-FCF4-4EC5-A272-103705BF05BE}" destId="{B5DCD45D-E6FB-4C8C-85E1-4E0DB3B36A35}" srcOrd="0" destOrd="0" presId="urn:microsoft.com/office/officeart/2005/8/layout/radial5"/>
    <dgm:cxn modelId="{44D534BA-B1C4-4EEC-8D39-4CB3AD7DF6CB}" type="presOf" srcId="{6E70B26F-4185-417C-A427-0567CED5CC96}" destId="{807FECB2-875A-47C2-8E48-0E8241CE2250}" srcOrd="0" destOrd="0" presId="urn:microsoft.com/office/officeart/2005/8/layout/radial5"/>
    <dgm:cxn modelId="{2AAC179B-68A5-42F6-A1B8-512EE164F6EB}" type="presOf" srcId="{B729CF7C-C914-4AFA-A0AF-A047E81A870C}" destId="{67651E59-55E8-4E8A-B55A-8C36E4718062}" srcOrd="0" destOrd="0" presId="urn:microsoft.com/office/officeart/2005/8/layout/radial5"/>
    <dgm:cxn modelId="{2CD8F8AF-45CF-4B79-8A38-2B487FEFC8F6}" type="presOf" srcId="{702135CE-BDF9-44F2-B04B-0B6121ED55F1}" destId="{BEAAECC1-4BC9-48D5-9292-4E0E85E0F062}" srcOrd="1" destOrd="0" presId="urn:microsoft.com/office/officeart/2005/8/layout/radial5"/>
    <dgm:cxn modelId="{DC5F1255-8D0A-456C-9A47-ABFDF4F0D102}" type="presOf" srcId="{ACDE4ECA-1D1B-42B0-A9EC-CC2978AB891D}" destId="{29E2D636-9354-43F3-9118-911BA50B37FF}" srcOrd="0" destOrd="0" presId="urn:microsoft.com/office/officeart/2005/8/layout/radial5"/>
    <dgm:cxn modelId="{388BF4F7-D176-460E-9C23-5F221F3B7B63}" srcId="{46903DBB-DEB0-4CD8-940F-69F2D9593F4A}" destId="{AA331AF0-A11E-4099-A5A8-2686413CBA5A}" srcOrd="4" destOrd="0" parTransId="{00A78AA5-1814-46E3-923C-F5822AC5DB00}" sibTransId="{0DA97BF4-AE3F-47C0-8CCB-E381B83EF8E7}"/>
    <dgm:cxn modelId="{1A1E6FE3-DE67-4340-A1A2-AE2B1B02812C}" srcId="{46903DBB-DEB0-4CD8-940F-69F2D9593F4A}" destId="{B729CF7C-C914-4AFA-A0AF-A047E81A870C}" srcOrd="5" destOrd="0" parTransId="{C09F38CE-E082-479A-A5B8-E8CDCECB31FF}" sibTransId="{1D174CE0-C315-4F73-AEAD-52D13F106C7D}"/>
    <dgm:cxn modelId="{8E440F8C-5D30-42F9-B2AC-DD8217BFD06C}" type="presOf" srcId="{00A78AA5-1814-46E3-923C-F5822AC5DB00}" destId="{78DC94B6-F70C-4ECC-AE3B-24C4696188BF}" srcOrd="0" destOrd="0" presId="urn:microsoft.com/office/officeart/2005/8/layout/radial5"/>
    <dgm:cxn modelId="{38B4CDAF-A416-4655-A5A1-C516E0D604B4}" type="presOf" srcId="{2DA1099C-DB5A-454F-8762-1747160BF346}" destId="{29101E65-3E99-4F7A-8B59-84652AF92ACC}" srcOrd="0" destOrd="0" presId="urn:microsoft.com/office/officeart/2005/8/layout/radial5"/>
    <dgm:cxn modelId="{32059211-0038-4FD9-A5CF-51D5D3BAF375}" type="presParOf" srcId="{29E2D636-9354-43F3-9118-911BA50B37FF}" destId="{355070CB-FC5E-40B2-929C-34D439735A3D}" srcOrd="0" destOrd="0" presId="urn:microsoft.com/office/officeart/2005/8/layout/radial5"/>
    <dgm:cxn modelId="{0869FCEF-6136-4F5E-A94D-5446D81AEC3D}" type="presParOf" srcId="{29E2D636-9354-43F3-9118-911BA50B37FF}" destId="{829B2A0D-7C57-449D-8E3F-6A95A6A1703C}" srcOrd="1" destOrd="0" presId="urn:microsoft.com/office/officeart/2005/8/layout/radial5"/>
    <dgm:cxn modelId="{7042EA27-6FDF-478A-A830-1E7C0B31A760}" type="presParOf" srcId="{829B2A0D-7C57-449D-8E3F-6A95A6A1703C}" destId="{5DC0EF49-DD2F-496D-891B-E0648FC0299C}" srcOrd="0" destOrd="0" presId="urn:microsoft.com/office/officeart/2005/8/layout/radial5"/>
    <dgm:cxn modelId="{4ADB5170-4539-4CDF-BB57-CE68850E37E7}" type="presParOf" srcId="{29E2D636-9354-43F3-9118-911BA50B37FF}" destId="{F331A8C1-D396-435C-BD92-9C4BE5DDD846}" srcOrd="2" destOrd="0" presId="urn:microsoft.com/office/officeart/2005/8/layout/radial5"/>
    <dgm:cxn modelId="{82995B6E-6AA9-4C84-967D-015CB7D0370B}" type="presParOf" srcId="{29E2D636-9354-43F3-9118-911BA50B37FF}" destId="{CCA8AC7C-5453-4305-A3B0-AB1696CC74B2}" srcOrd="3" destOrd="0" presId="urn:microsoft.com/office/officeart/2005/8/layout/radial5"/>
    <dgm:cxn modelId="{3F136B82-832B-447F-95CC-F561D3096A3B}" type="presParOf" srcId="{CCA8AC7C-5453-4305-A3B0-AB1696CC74B2}" destId="{BEAAECC1-4BC9-48D5-9292-4E0E85E0F062}" srcOrd="0" destOrd="0" presId="urn:microsoft.com/office/officeart/2005/8/layout/radial5"/>
    <dgm:cxn modelId="{C08FB241-7F3B-4EA9-9F11-9CC46520EF93}" type="presParOf" srcId="{29E2D636-9354-43F3-9118-911BA50B37FF}" destId="{C32F18ED-C10A-4AB8-B6BE-487203A33425}" srcOrd="4" destOrd="0" presId="urn:microsoft.com/office/officeart/2005/8/layout/radial5"/>
    <dgm:cxn modelId="{F44B2CBA-6946-423E-A00D-04BE4165D558}" type="presParOf" srcId="{29E2D636-9354-43F3-9118-911BA50B37FF}" destId="{B5DCD45D-E6FB-4C8C-85E1-4E0DB3B36A35}" srcOrd="5" destOrd="0" presId="urn:microsoft.com/office/officeart/2005/8/layout/radial5"/>
    <dgm:cxn modelId="{2C20F690-C7FF-4F7C-83C3-3A89ABD7FEF1}" type="presParOf" srcId="{B5DCD45D-E6FB-4C8C-85E1-4E0DB3B36A35}" destId="{E1186D62-2BD1-4C3B-B01D-B645966441C3}" srcOrd="0" destOrd="0" presId="urn:microsoft.com/office/officeart/2005/8/layout/radial5"/>
    <dgm:cxn modelId="{8DEC6242-F301-4D8B-ABB7-76CE79A9916B}" type="presParOf" srcId="{29E2D636-9354-43F3-9118-911BA50B37FF}" destId="{1D376A56-E51E-48E4-BBE2-04742A863613}" srcOrd="6" destOrd="0" presId="urn:microsoft.com/office/officeart/2005/8/layout/radial5"/>
    <dgm:cxn modelId="{D1B1CFEE-85A2-4438-8451-7150DB85AAF8}" type="presParOf" srcId="{29E2D636-9354-43F3-9118-911BA50B37FF}" destId="{807FECB2-875A-47C2-8E48-0E8241CE2250}" srcOrd="7" destOrd="0" presId="urn:microsoft.com/office/officeart/2005/8/layout/radial5"/>
    <dgm:cxn modelId="{006A2949-5938-4DF1-82D3-B031D4A0CF55}" type="presParOf" srcId="{807FECB2-875A-47C2-8E48-0E8241CE2250}" destId="{45F4E0C1-202D-4A1F-B1D1-1C89AC992FB0}" srcOrd="0" destOrd="0" presId="urn:microsoft.com/office/officeart/2005/8/layout/radial5"/>
    <dgm:cxn modelId="{A0BDD7F4-4139-4CDC-96B2-0C1FAC9AD454}" type="presParOf" srcId="{29E2D636-9354-43F3-9118-911BA50B37FF}" destId="{29101E65-3E99-4F7A-8B59-84652AF92ACC}" srcOrd="8" destOrd="0" presId="urn:microsoft.com/office/officeart/2005/8/layout/radial5"/>
    <dgm:cxn modelId="{9060DAF2-537E-4C0A-A9B9-0EF7B3109F44}" type="presParOf" srcId="{29E2D636-9354-43F3-9118-911BA50B37FF}" destId="{78DC94B6-F70C-4ECC-AE3B-24C4696188BF}" srcOrd="9" destOrd="0" presId="urn:microsoft.com/office/officeart/2005/8/layout/radial5"/>
    <dgm:cxn modelId="{DCD7B3B8-1746-4E93-9FD4-81E20E94D159}" type="presParOf" srcId="{78DC94B6-F70C-4ECC-AE3B-24C4696188BF}" destId="{47C08003-1060-49CE-8B57-C375F2E4EAE6}" srcOrd="0" destOrd="0" presId="urn:microsoft.com/office/officeart/2005/8/layout/radial5"/>
    <dgm:cxn modelId="{06D6A963-CE4C-402F-9A1A-BD32B2BEDD23}" type="presParOf" srcId="{29E2D636-9354-43F3-9118-911BA50B37FF}" destId="{6730C17A-B8D2-4AC8-B1DF-FABF195D938D}" srcOrd="10" destOrd="0" presId="urn:microsoft.com/office/officeart/2005/8/layout/radial5"/>
    <dgm:cxn modelId="{A550FC99-BCF7-44EB-97D8-04EFC5143776}" type="presParOf" srcId="{29E2D636-9354-43F3-9118-911BA50B37FF}" destId="{A1A172EB-2972-4C76-A72F-8248960625D6}" srcOrd="11" destOrd="0" presId="urn:microsoft.com/office/officeart/2005/8/layout/radial5"/>
    <dgm:cxn modelId="{F30E28CA-8175-4F8F-B53A-6B968ECECC45}" type="presParOf" srcId="{A1A172EB-2972-4C76-A72F-8248960625D6}" destId="{314ACA56-63C5-4C93-9182-3EE8B2A1BD2D}" srcOrd="0" destOrd="0" presId="urn:microsoft.com/office/officeart/2005/8/layout/radial5"/>
    <dgm:cxn modelId="{ED66BB9D-1236-42A1-961C-ADB8386B546F}" type="presParOf" srcId="{29E2D636-9354-43F3-9118-911BA50B37FF}" destId="{67651E59-55E8-4E8A-B55A-8C36E4718062}" srcOrd="12"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86CF0B-194D-4F27-AEA4-4A40EB128745}">
      <dsp:nvSpPr>
        <dsp:cNvPr id="0" name=""/>
        <dsp:cNvSpPr/>
      </dsp:nvSpPr>
      <dsp:spPr>
        <a:xfrm>
          <a:off x="0" y="0"/>
          <a:ext cx="7128792" cy="222827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just" defTabSz="622300" rtl="0">
            <a:lnSpc>
              <a:spcPct val="90000"/>
            </a:lnSpc>
            <a:spcBef>
              <a:spcPct val="0"/>
            </a:spcBef>
            <a:spcAft>
              <a:spcPct val="35000"/>
            </a:spcAft>
          </a:pPr>
          <a:endParaRPr lang="es-CL" sz="1400" b="0" i="0" u="none" strike="noStrike" kern="1200" cap="none" baseline="0" dirty="0" smtClean="0">
            <a:latin typeface="Calibri"/>
            <a:ea typeface="Calibri"/>
            <a:cs typeface="Calibri"/>
            <a:sym typeface="Calibri"/>
            <a:rtl val="0"/>
          </a:endParaRPr>
        </a:p>
        <a:p>
          <a:pPr lvl="0" algn="just" defTabSz="622300" rtl="0">
            <a:lnSpc>
              <a:spcPct val="90000"/>
            </a:lnSpc>
            <a:spcBef>
              <a:spcPct val="0"/>
            </a:spcBef>
            <a:spcAft>
              <a:spcPct val="35000"/>
            </a:spcAft>
          </a:pPr>
          <a:r>
            <a:rPr lang="x-none" sz="1400" b="1" i="0" u="none" strike="noStrike" kern="1200" cap="none" baseline="0" smtClean="0">
              <a:latin typeface="Calibri"/>
              <a:ea typeface="Calibri"/>
              <a:cs typeface="Calibri"/>
              <a:sym typeface="Calibri"/>
              <a:rtl val="0"/>
            </a:rPr>
            <a:t>Aumento en el interés por altos estándares de Gobierno Corporativo por parte de inversionistas, y tendencia a entender éste como carta de presentación</a:t>
          </a:r>
          <a:endParaRPr lang="es-CL" sz="1400" b="1" i="0" u="none" strike="noStrike" kern="1200" cap="none" baseline="0" dirty="0" smtClean="0">
            <a:latin typeface="Calibri"/>
            <a:ea typeface="Calibri"/>
            <a:cs typeface="Calibri"/>
            <a:sym typeface="Calibri"/>
            <a:rtl val="0"/>
          </a:endParaRPr>
        </a:p>
        <a:p>
          <a:pPr lvl="0" algn="just" defTabSz="622300" rtl="0">
            <a:lnSpc>
              <a:spcPct val="90000"/>
            </a:lnSpc>
            <a:spcBef>
              <a:spcPct val="0"/>
            </a:spcBef>
            <a:spcAft>
              <a:spcPct val="35000"/>
            </a:spcAft>
          </a:pPr>
          <a:endParaRPr lang="es-CL" sz="1400" b="1" i="0" u="none" strike="noStrike" kern="1200" cap="none" baseline="0" dirty="0" smtClean="0">
            <a:latin typeface="Calibri"/>
            <a:ea typeface="Calibri"/>
            <a:cs typeface="Calibri"/>
            <a:sym typeface="Calibri"/>
            <a:rtl val="0"/>
          </a:endParaRPr>
        </a:p>
        <a:p>
          <a:pPr marL="114300" lvl="1" indent="-114300" algn="l" defTabSz="533400">
            <a:lnSpc>
              <a:spcPct val="90000"/>
            </a:lnSpc>
            <a:spcBef>
              <a:spcPct val="0"/>
            </a:spcBef>
            <a:spcAft>
              <a:spcPct val="15000"/>
            </a:spcAft>
            <a:buChar char="••"/>
          </a:pPr>
          <a:r>
            <a:rPr lang="x-none" sz="1200" b="0" i="0" u="none" strike="noStrike" kern="1200" cap="none" baseline="0" smtClean="0">
              <a:latin typeface="Calibri"/>
              <a:ea typeface="Calibri"/>
              <a:cs typeface="Calibri"/>
              <a:sym typeface="Calibri"/>
              <a:rtl val="0"/>
            </a:rPr>
            <a:t>Aprendizaje a la luz de casos emblemáticos</a:t>
          </a:r>
          <a:endParaRPr lang="es-CL" sz="1200" kern="1200" dirty="0"/>
        </a:p>
        <a:p>
          <a:pPr marL="114300" lvl="1" indent="-114300" algn="l" defTabSz="533400">
            <a:lnSpc>
              <a:spcPct val="90000"/>
            </a:lnSpc>
            <a:spcBef>
              <a:spcPct val="0"/>
            </a:spcBef>
            <a:spcAft>
              <a:spcPct val="15000"/>
            </a:spcAft>
            <a:buChar char="••"/>
          </a:pPr>
          <a:endParaRPr lang="es-CL" sz="1200" kern="1200" dirty="0"/>
        </a:p>
        <a:p>
          <a:pPr marL="114300" lvl="1" indent="-114300" algn="l" defTabSz="533400">
            <a:lnSpc>
              <a:spcPct val="90000"/>
            </a:lnSpc>
            <a:spcBef>
              <a:spcPct val="0"/>
            </a:spcBef>
            <a:spcAft>
              <a:spcPct val="15000"/>
            </a:spcAft>
            <a:buChar char="••"/>
          </a:pPr>
          <a:r>
            <a:rPr lang="x-none" sz="1200" b="0" i="0" u="none" strike="noStrike" kern="1200" cap="none" baseline="0" smtClean="0">
              <a:latin typeface="Calibri"/>
              <a:ea typeface="Calibri"/>
              <a:cs typeface="Calibri"/>
              <a:sym typeface="Calibri"/>
              <a:rtl val="0"/>
            </a:rPr>
            <a:t>Mayor integración financiera</a:t>
          </a:r>
          <a:endParaRPr lang="x-none" sz="1200" b="0" i="0" u="none" strike="noStrike" kern="1200" cap="none" baseline="0">
            <a:latin typeface="Calibri"/>
            <a:ea typeface="Calibri"/>
            <a:cs typeface="Calibri"/>
            <a:sym typeface="Calibri"/>
            <a:rtl val="0"/>
          </a:endParaRPr>
        </a:p>
      </dsp:txBody>
      <dsp:txXfrm>
        <a:off x="1648585" y="0"/>
        <a:ext cx="5480206" cy="2228274"/>
      </dsp:txXfrm>
    </dsp:sp>
    <dsp:sp modelId="{E268D6BA-0F40-451E-8A3C-866E346BB9AC}">
      <dsp:nvSpPr>
        <dsp:cNvPr id="0" name=""/>
        <dsp:cNvSpPr/>
      </dsp:nvSpPr>
      <dsp:spPr>
        <a:xfrm>
          <a:off x="140703" y="207327"/>
          <a:ext cx="1425758" cy="1800000"/>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34000" r="-34000"/>
          </a:stretch>
        </a:blip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A39766-706F-4E8E-B9DF-B6ACC584CEF6}">
      <dsp:nvSpPr>
        <dsp:cNvPr id="0" name=""/>
        <dsp:cNvSpPr/>
      </dsp:nvSpPr>
      <dsp:spPr>
        <a:xfrm>
          <a:off x="0" y="2451102"/>
          <a:ext cx="7128792" cy="2228274"/>
        </a:xfrm>
        <a:prstGeom prst="roundRect">
          <a:avLst>
            <a:gd name="adj" fmla="val 10000"/>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lvl="0" algn="l" defTabSz="622300" rtl="0">
            <a:lnSpc>
              <a:spcPct val="90000"/>
            </a:lnSpc>
            <a:spcBef>
              <a:spcPct val="0"/>
            </a:spcBef>
            <a:spcAft>
              <a:spcPct val="35000"/>
            </a:spcAft>
          </a:pPr>
          <a:endParaRPr lang="es-CL" sz="1400" b="0" i="0" u="none" strike="noStrike" kern="1200" cap="none" baseline="0" dirty="0" smtClean="0">
            <a:latin typeface="Calibri"/>
            <a:ea typeface="Calibri"/>
            <a:cs typeface="Calibri"/>
            <a:sym typeface="Calibri"/>
            <a:rtl val="0"/>
          </a:endParaRPr>
        </a:p>
        <a:p>
          <a:pPr lvl="0" algn="l" defTabSz="622300" rtl="0">
            <a:lnSpc>
              <a:spcPct val="90000"/>
            </a:lnSpc>
            <a:spcBef>
              <a:spcPct val="0"/>
            </a:spcBef>
            <a:spcAft>
              <a:spcPct val="35000"/>
            </a:spcAft>
          </a:pPr>
          <a:r>
            <a:rPr lang="x-none" sz="1400" b="1" i="0" u="none" strike="noStrike" kern="1200" cap="none" baseline="0" smtClean="0">
              <a:latin typeface="Calibri"/>
              <a:ea typeface="Calibri"/>
              <a:cs typeface="Calibri"/>
              <a:sym typeface="Calibri"/>
              <a:rtl val="0"/>
            </a:rPr>
            <a:t>Aumento en la exposición del Gobierno Corporativo a los distintos </a:t>
          </a:r>
          <a:r>
            <a:rPr lang="x-none" sz="1400" b="1" i="1" u="none" strike="noStrike" kern="1200" cap="none" baseline="0" smtClean="0">
              <a:latin typeface="Calibri"/>
              <a:ea typeface="Calibri"/>
              <a:cs typeface="Calibri"/>
              <a:sym typeface="Calibri"/>
              <a:rtl val="0"/>
            </a:rPr>
            <a:t>stakeholders</a:t>
          </a:r>
          <a:endParaRPr lang="es-CL" sz="1400" b="1" i="1" u="none" strike="noStrike" kern="1200" cap="none" baseline="0" dirty="0" smtClean="0">
            <a:latin typeface="Calibri"/>
            <a:ea typeface="Calibri"/>
            <a:cs typeface="Calibri"/>
            <a:sym typeface="Calibri"/>
            <a:rtl val="0"/>
          </a:endParaRPr>
        </a:p>
        <a:p>
          <a:pPr lvl="0" algn="l" defTabSz="622300" rtl="0">
            <a:lnSpc>
              <a:spcPct val="90000"/>
            </a:lnSpc>
            <a:spcBef>
              <a:spcPct val="0"/>
            </a:spcBef>
            <a:spcAft>
              <a:spcPct val="35000"/>
            </a:spcAft>
          </a:pPr>
          <a:endParaRPr lang="es-CL" sz="1400" b="1" kern="1200" dirty="0"/>
        </a:p>
        <a:p>
          <a:pPr marL="114300" lvl="1" indent="-114300" algn="just" defTabSz="533400" rtl="0">
            <a:lnSpc>
              <a:spcPct val="90000"/>
            </a:lnSpc>
            <a:spcBef>
              <a:spcPct val="0"/>
            </a:spcBef>
            <a:spcAft>
              <a:spcPct val="15000"/>
            </a:spcAft>
            <a:buChar char="••"/>
          </a:pPr>
          <a:r>
            <a:rPr lang="x-none" sz="1200" b="0" i="0" u="none" strike="noStrike" kern="1200" cap="none" baseline="0" smtClean="0">
              <a:latin typeface="Calibri"/>
              <a:ea typeface="Calibri"/>
              <a:cs typeface="Calibri"/>
              <a:sym typeface="Calibri"/>
              <a:rtl val="0"/>
            </a:rPr>
            <a:t>Desarrollo de tecnologías de información lleva a un escrutinio cada vez mayor por parte de los diferentes actores del mercado</a:t>
          </a:r>
          <a:endParaRPr lang="es-CL" sz="1200" kern="1200" dirty="0"/>
        </a:p>
        <a:p>
          <a:pPr marL="114300" lvl="1" indent="-114300" algn="just" defTabSz="533400" rtl="0">
            <a:lnSpc>
              <a:spcPct val="90000"/>
            </a:lnSpc>
            <a:spcBef>
              <a:spcPct val="0"/>
            </a:spcBef>
            <a:spcAft>
              <a:spcPct val="15000"/>
            </a:spcAft>
            <a:buChar char="••"/>
          </a:pPr>
          <a:endParaRPr lang="es-CL" sz="1200" kern="1200" dirty="0"/>
        </a:p>
        <a:p>
          <a:pPr marL="114300" lvl="1" indent="-114300" algn="just" defTabSz="533400" rtl="0">
            <a:lnSpc>
              <a:spcPct val="90000"/>
            </a:lnSpc>
            <a:spcBef>
              <a:spcPct val="0"/>
            </a:spcBef>
            <a:spcAft>
              <a:spcPct val="15000"/>
            </a:spcAft>
            <a:buChar char="••"/>
          </a:pPr>
          <a:r>
            <a:rPr lang="x-none" sz="1200" b="0" i="0" u="none" strike="noStrike" kern="1200" cap="none" baseline="0" smtClean="0">
              <a:latin typeface="Calibri"/>
              <a:ea typeface="Calibri"/>
              <a:cs typeface="Calibri"/>
              <a:sym typeface="Calibri"/>
              <a:rtl val="0"/>
            </a:rPr>
            <a:t>Evolución de la regulación en pos de aumentar la transparencia y fundamentación de las decisiones de los directorios</a:t>
          </a:r>
          <a:endParaRPr lang="x-none" sz="1200" b="0" i="0" u="none" strike="noStrike" kern="1200" cap="none" baseline="0">
            <a:latin typeface="Calibri"/>
            <a:ea typeface="Calibri"/>
            <a:cs typeface="Calibri"/>
            <a:sym typeface="Calibri"/>
            <a:rtl val="0"/>
          </a:endParaRPr>
        </a:p>
      </dsp:txBody>
      <dsp:txXfrm>
        <a:off x="1648585" y="2451102"/>
        <a:ext cx="5480206" cy="2228274"/>
      </dsp:txXfrm>
    </dsp:sp>
    <dsp:sp modelId="{2D0A7BBA-CEBF-4484-8603-415AF88E8020}">
      <dsp:nvSpPr>
        <dsp:cNvPr id="0" name=""/>
        <dsp:cNvSpPr/>
      </dsp:nvSpPr>
      <dsp:spPr>
        <a:xfrm>
          <a:off x="140703" y="2664303"/>
          <a:ext cx="1425758" cy="1782619"/>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9000" b="-9000"/>
          </a:stretch>
        </a:blip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070CB-FC5E-40B2-929C-34D439735A3D}">
      <dsp:nvSpPr>
        <dsp:cNvPr id="0" name=""/>
        <dsp:cNvSpPr/>
      </dsp:nvSpPr>
      <dsp:spPr>
        <a:xfrm>
          <a:off x="3552611" y="2005461"/>
          <a:ext cx="1459575" cy="1461125"/>
        </a:xfrm>
        <a:prstGeom prst="ellipse">
          <a:avLst/>
        </a:prstGeom>
        <a:solidFill>
          <a:srgbClr val="002060"/>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x-none" sz="1400" b="1" i="0" u="none" strike="noStrike" kern="1200" cap="none" baseline="0" smtClean="0">
              <a:solidFill>
                <a:schemeClr val="bg1"/>
              </a:solidFill>
              <a:latin typeface="Calibri"/>
              <a:ea typeface="Calibri"/>
              <a:cs typeface="Calibri"/>
              <a:sym typeface="Calibri"/>
            </a:rPr>
            <a:t>Qué se espera de un buen Directorio</a:t>
          </a:r>
          <a:endParaRPr lang="es-CL" sz="1400" kern="1200" dirty="0">
            <a:solidFill>
              <a:schemeClr val="bg1"/>
            </a:solidFill>
          </a:endParaRPr>
        </a:p>
      </dsp:txBody>
      <dsp:txXfrm>
        <a:off x="3766361" y="2219438"/>
        <a:ext cx="1032075" cy="1033171"/>
      </dsp:txXfrm>
    </dsp:sp>
    <dsp:sp modelId="{829B2A0D-7C57-449D-8E3F-6A95A6A1703C}">
      <dsp:nvSpPr>
        <dsp:cNvPr id="0" name=""/>
        <dsp:cNvSpPr/>
      </dsp:nvSpPr>
      <dsp:spPr>
        <a:xfrm rot="16267194">
          <a:off x="4181146" y="1615462"/>
          <a:ext cx="236752" cy="489130"/>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s-CL" sz="2200" kern="1200"/>
        </a:p>
      </dsp:txBody>
      <dsp:txXfrm>
        <a:off x="4215965" y="1748794"/>
        <a:ext cx="165726" cy="293478"/>
      </dsp:txXfrm>
    </dsp:sp>
    <dsp:sp modelId="{F331A8C1-D396-435C-BD92-9C4BE5DDD846}">
      <dsp:nvSpPr>
        <dsp:cNvPr id="0" name=""/>
        <dsp:cNvSpPr/>
      </dsp:nvSpPr>
      <dsp:spPr>
        <a:xfrm>
          <a:off x="3309793" y="-121569"/>
          <a:ext cx="2021215" cy="182716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x-none" sz="1400" b="1" i="0" u="none" strike="noStrike" kern="1200" cap="none" baseline="0" smtClean="0">
              <a:latin typeface="Calibri"/>
              <a:ea typeface="Calibri"/>
              <a:cs typeface="Calibri"/>
              <a:sym typeface="Calibri"/>
            </a:rPr>
            <a:t>Establecer y revisar pertinentemente las estrategias y políticas generales de la empresa</a:t>
          </a:r>
          <a:endParaRPr lang="es-CL" sz="1400" kern="1200" dirty="0"/>
        </a:p>
      </dsp:txBody>
      <dsp:txXfrm>
        <a:off x="3605793" y="146012"/>
        <a:ext cx="1429215" cy="1291998"/>
      </dsp:txXfrm>
    </dsp:sp>
    <dsp:sp modelId="{CCA8AC7C-5453-4305-A3B0-AB1696CC74B2}">
      <dsp:nvSpPr>
        <dsp:cNvPr id="0" name=""/>
        <dsp:cNvSpPr/>
      </dsp:nvSpPr>
      <dsp:spPr>
        <a:xfrm rot="19972854">
          <a:off x="4956871" y="2012140"/>
          <a:ext cx="522854" cy="489130"/>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s-CL" sz="2200" kern="1200"/>
        </a:p>
      </dsp:txBody>
      <dsp:txXfrm>
        <a:off x="4964937" y="2143411"/>
        <a:ext cx="376115" cy="293478"/>
      </dsp:txXfrm>
    </dsp:sp>
    <dsp:sp modelId="{C32F18ED-C10A-4AB8-B6BE-487203A33425}">
      <dsp:nvSpPr>
        <dsp:cNvPr id="0" name=""/>
        <dsp:cNvSpPr/>
      </dsp:nvSpPr>
      <dsp:spPr>
        <a:xfrm>
          <a:off x="5390895" y="737151"/>
          <a:ext cx="2021215" cy="182716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x-none" sz="1400" b="1" i="0" u="none" strike="noStrike" kern="1200" cap="none" baseline="0" smtClean="0">
              <a:latin typeface="Calibri"/>
              <a:ea typeface="Calibri"/>
              <a:cs typeface="Calibri"/>
              <a:sym typeface="Calibri"/>
            </a:rPr>
            <a:t>Supervisar a la alta gerencia en el cumplimiento de sus funciones y en la correcta implementación de las políticas definidas</a:t>
          </a:r>
          <a:endParaRPr lang="es-CL" sz="1400" kern="1200" dirty="0"/>
        </a:p>
      </dsp:txBody>
      <dsp:txXfrm>
        <a:off x="5686895" y="1004732"/>
        <a:ext cx="1429215" cy="1291998"/>
      </dsp:txXfrm>
    </dsp:sp>
    <dsp:sp modelId="{B5DCD45D-E6FB-4C8C-85E1-4E0DB3B36A35}">
      <dsp:nvSpPr>
        <dsp:cNvPr id="0" name=""/>
        <dsp:cNvSpPr/>
      </dsp:nvSpPr>
      <dsp:spPr>
        <a:xfrm rot="1649736">
          <a:off x="4954015" y="2978852"/>
          <a:ext cx="529664" cy="489130"/>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s-CL" sz="2200" kern="1200"/>
        </a:p>
      </dsp:txBody>
      <dsp:txXfrm>
        <a:off x="4962302" y="3042805"/>
        <a:ext cx="382925" cy="293478"/>
      </dsp:txXfrm>
    </dsp:sp>
    <dsp:sp modelId="{1D376A56-E51E-48E4-BBE2-04742A863613}">
      <dsp:nvSpPr>
        <dsp:cNvPr id="0" name=""/>
        <dsp:cNvSpPr/>
      </dsp:nvSpPr>
      <dsp:spPr>
        <a:xfrm>
          <a:off x="5390880" y="2925365"/>
          <a:ext cx="2021215" cy="182716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x-none" sz="1400" b="1" i="0" u="none" strike="noStrike" kern="1200" cap="none" baseline="0" smtClean="0">
              <a:latin typeface="Calibri"/>
              <a:ea typeface="Calibri"/>
              <a:cs typeface="Calibri"/>
              <a:sym typeface="Calibri"/>
            </a:rPr>
            <a:t>Establecer políticas adecuadas de remuneración y compensaciones para alta gerencia y empleados</a:t>
          </a:r>
          <a:endParaRPr lang="es-CL" sz="1400" kern="1200" dirty="0"/>
        </a:p>
      </dsp:txBody>
      <dsp:txXfrm>
        <a:off x="5686880" y="3192946"/>
        <a:ext cx="1429215" cy="1291998"/>
      </dsp:txXfrm>
    </dsp:sp>
    <dsp:sp modelId="{807FECB2-875A-47C2-8E48-0E8241CE2250}">
      <dsp:nvSpPr>
        <dsp:cNvPr id="0" name=""/>
        <dsp:cNvSpPr/>
      </dsp:nvSpPr>
      <dsp:spPr>
        <a:xfrm rot="5384564">
          <a:off x="4140757" y="3401254"/>
          <a:ext cx="291453" cy="489130"/>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s-CL" sz="2200" kern="1200"/>
        </a:p>
      </dsp:txBody>
      <dsp:txXfrm>
        <a:off x="4184279" y="3455362"/>
        <a:ext cx="204017" cy="293478"/>
      </dsp:txXfrm>
    </dsp:sp>
    <dsp:sp modelId="{29101E65-3E99-4F7A-8B59-84652AF92ACC}">
      <dsp:nvSpPr>
        <dsp:cNvPr id="0" name=""/>
        <dsp:cNvSpPr/>
      </dsp:nvSpPr>
      <dsp:spPr>
        <a:xfrm>
          <a:off x="3280833" y="3836139"/>
          <a:ext cx="2021215" cy="182716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x-none" sz="1400" b="1" i="0" u="none" strike="noStrike" kern="1200" cap="none" baseline="0" smtClean="0">
              <a:latin typeface="Calibri"/>
              <a:ea typeface="Calibri"/>
              <a:cs typeface="Calibri"/>
              <a:sym typeface="Calibri"/>
            </a:rPr>
            <a:t>Establecer códigos de ética y estándares de conducta para la organización </a:t>
          </a:r>
          <a:endParaRPr lang="es-CL" sz="1400" kern="1200" dirty="0"/>
        </a:p>
      </dsp:txBody>
      <dsp:txXfrm>
        <a:off x="3576833" y="4103720"/>
        <a:ext cx="1429215" cy="1291998"/>
      </dsp:txXfrm>
    </dsp:sp>
    <dsp:sp modelId="{78DC94B6-F70C-4ECC-AE3B-24C4696188BF}">
      <dsp:nvSpPr>
        <dsp:cNvPr id="0" name=""/>
        <dsp:cNvSpPr/>
      </dsp:nvSpPr>
      <dsp:spPr>
        <a:xfrm rot="9083970">
          <a:off x="3179782" y="2983161"/>
          <a:ext cx="422354" cy="477802"/>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s-CL" sz="2100" kern="1200"/>
        </a:p>
      </dsp:txBody>
      <dsp:txXfrm rot="10800000">
        <a:off x="3298758" y="3048394"/>
        <a:ext cx="295648" cy="286682"/>
      </dsp:txXfrm>
    </dsp:sp>
    <dsp:sp modelId="{6730C17A-B8D2-4AC8-B1DF-FABF195D938D}">
      <dsp:nvSpPr>
        <dsp:cNvPr id="0" name=""/>
        <dsp:cNvSpPr/>
      </dsp:nvSpPr>
      <dsp:spPr>
        <a:xfrm>
          <a:off x="1248919" y="2925372"/>
          <a:ext cx="2021215" cy="182716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x-none" sz="1400" b="1" i="0" u="none" strike="noStrike" kern="1200" cap="none" baseline="0" smtClean="0">
              <a:latin typeface="Calibri"/>
              <a:ea typeface="Calibri"/>
              <a:cs typeface="Calibri"/>
              <a:sym typeface="Calibri"/>
            </a:rPr>
            <a:t>Asegurar idoneidad técnica y desarrollar planes de contingencia para garantizar la continuidad</a:t>
          </a:r>
          <a:endParaRPr lang="es-CL" sz="1400" kern="1200" dirty="0"/>
        </a:p>
      </dsp:txBody>
      <dsp:txXfrm>
        <a:off x="1544919" y="3192953"/>
        <a:ext cx="1429215" cy="1291998"/>
      </dsp:txXfrm>
    </dsp:sp>
    <dsp:sp modelId="{A1A172EB-2972-4C76-A72F-8248960625D6}">
      <dsp:nvSpPr>
        <dsp:cNvPr id="0" name=""/>
        <dsp:cNvSpPr/>
      </dsp:nvSpPr>
      <dsp:spPr>
        <a:xfrm rot="12439116">
          <a:off x="3099776" y="2012399"/>
          <a:ext cx="510399" cy="489130"/>
        </a:xfrm>
        <a:prstGeom prst="rightArrow">
          <a:avLst>
            <a:gd name="adj1" fmla="val 60000"/>
            <a:gd name="adj2" fmla="val 5000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endParaRPr lang="es-CL" sz="2200" kern="1200"/>
        </a:p>
      </dsp:txBody>
      <dsp:txXfrm rot="10800000">
        <a:off x="3238332" y="2143897"/>
        <a:ext cx="363660" cy="293478"/>
      </dsp:txXfrm>
    </dsp:sp>
    <dsp:sp modelId="{67651E59-55E8-4E8A-B55A-8C36E4718062}">
      <dsp:nvSpPr>
        <dsp:cNvPr id="0" name=""/>
        <dsp:cNvSpPr/>
      </dsp:nvSpPr>
      <dsp:spPr>
        <a:xfrm>
          <a:off x="1170773" y="737163"/>
          <a:ext cx="2021215" cy="1827160"/>
        </a:xfrm>
        <a:prstGeom prst="ellipse">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x-none" sz="1400" b="1" i="0" u="none" strike="noStrike" kern="1200" cap="none" baseline="0" smtClean="0">
              <a:latin typeface="Calibri"/>
              <a:ea typeface="Calibri"/>
              <a:cs typeface="Calibri"/>
              <a:sym typeface="Calibri"/>
            </a:rPr>
            <a:t>Implementar un adecuado sistema de control del flujo de información</a:t>
          </a:r>
          <a:endParaRPr lang="es-CL" sz="1400" kern="1200" dirty="0"/>
        </a:p>
      </dsp:txBody>
      <dsp:txXfrm>
        <a:off x="1466773" y="1004744"/>
        <a:ext cx="1429215" cy="1291998"/>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405185C6-917D-4ED7-9AE3-B43E767AED33}" type="datetimeFigureOut">
              <a:rPr lang="es-CL" smtClean="0"/>
              <a:t>24-08-2012</a:t>
            </a:fld>
            <a:endParaRPr lang="es-CL"/>
          </a:p>
        </p:txBody>
      </p:sp>
      <p:sp>
        <p:nvSpPr>
          <p:cNvPr id="4" name="3 Marcador de pie de página"/>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84A842FD-83B6-4D5E-B509-D106EA32799F}" type="slidenum">
              <a:rPr lang="es-CL" smtClean="0"/>
              <a:t>‹Nº›</a:t>
            </a:fld>
            <a:endParaRPr lang="es-CL"/>
          </a:p>
        </p:txBody>
      </p:sp>
    </p:spTree>
    <p:extLst>
      <p:ext uri="{BB962C8B-B14F-4D97-AF65-F5344CB8AC3E}">
        <p14:creationId xmlns:p14="http://schemas.microsoft.com/office/powerpoint/2010/main" val="7886778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5C8EB7F7-1188-4B3A-A6B4-2151DEF91040}" type="datetimeFigureOut">
              <a:rPr lang="es-CL" smtClean="0"/>
              <a:t>24-08-2012</a:t>
            </a:fld>
            <a:endParaRPr lang="es-CL"/>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F12031DB-C659-47B7-9D7B-B83150CA57DA}" type="slidenum">
              <a:rPr lang="es-CL" smtClean="0"/>
              <a:t>‹Nº›</a:t>
            </a:fld>
            <a:endParaRPr lang="es-CL"/>
          </a:p>
        </p:txBody>
      </p:sp>
    </p:spTree>
    <p:extLst>
      <p:ext uri="{BB962C8B-B14F-4D97-AF65-F5344CB8AC3E}">
        <p14:creationId xmlns:p14="http://schemas.microsoft.com/office/powerpoint/2010/main" val="3970415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fld id="{0B9CAA53-0549-4336-B159-5DC54EC1F5C6}" type="slidenum">
              <a:rPr lang="es-CL" smtClean="0"/>
              <a:t>1</a:t>
            </a:fld>
            <a:endParaRPr lang="es-CL"/>
          </a:p>
        </p:txBody>
      </p:sp>
    </p:spTree>
    <p:extLst>
      <p:ext uri="{BB962C8B-B14F-4D97-AF65-F5344CB8AC3E}">
        <p14:creationId xmlns:p14="http://schemas.microsoft.com/office/powerpoint/2010/main" val="2679073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228" name="Shape 228"/>
          <p:cNvSpPr txBox="1">
            <a:spLocks noGrp="1"/>
          </p:cNvSpPr>
          <p:nvPr>
            <p:ph type="body" idx="1"/>
          </p:nvPr>
        </p:nvSpPr>
        <p:spPr>
          <a:xfrm>
            <a:off x="700715" y="4415532"/>
            <a:ext cx="5608973" cy="276959"/>
          </a:xfrm>
          <a:prstGeom prst="rect">
            <a:avLst/>
          </a:prstGeom>
          <a:noFill/>
          <a:ln>
            <a:noFill/>
          </a:ln>
        </p:spPr>
        <p:txBody>
          <a:bodyPr lIns="91425" tIns="45700" rIns="91425" bIns="45700" anchor="t" anchorCtr="0">
            <a:spAutoFit/>
          </a:bodyPr>
          <a:lstStyle/>
          <a:p>
            <a:endParaRPr/>
          </a:p>
        </p:txBody>
      </p:sp>
      <p:sp>
        <p:nvSpPr>
          <p:cNvPr id="229" name="Shape 229"/>
          <p:cNvSpPr txBox="1">
            <a:spLocks noGrp="1"/>
          </p:cNvSpPr>
          <p:nvPr>
            <p:ph type="sldNum" idx="12"/>
          </p:nvPr>
        </p:nvSpPr>
        <p:spPr>
          <a:xfrm>
            <a:off x="3970158" y="9017955"/>
            <a:ext cx="3038602" cy="276959"/>
          </a:xfrm>
          <a:prstGeom prst="rect">
            <a:avLst/>
          </a:prstGeom>
          <a:noFill/>
          <a:ln>
            <a:noFill/>
          </a:ln>
        </p:spPr>
        <p:txBody>
          <a:bodyPr lIns="91425" tIns="45700" rIns="91425" bIns="457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a:p>
        </p:txBody>
      </p:sp>
      <p:sp>
        <p:nvSpPr>
          <p:cNvPr id="4" name="3 Marcador de número de diapositiva"/>
          <p:cNvSpPr>
            <a:spLocks noGrp="1"/>
          </p:cNvSpPr>
          <p:nvPr>
            <p:ph type="sldNum" sz="quarter" idx="10"/>
          </p:nvPr>
        </p:nvSpPr>
        <p:spPr/>
        <p:txBody>
          <a:bodyPr/>
          <a:lstStyle/>
          <a:p>
            <a:fld id="{0B9CAA53-0549-4336-B159-5DC54EC1F5C6}" type="slidenum">
              <a:rPr lang="es-CL" smtClean="0"/>
              <a:t>19</a:t>
            </a:fld>
            <a:endParaRPr lang="es-CL"/>
          </a:p>
        </p:txBody>
      </p:sp>
    </p:spTree>
    <p:extLst>
      <p:ext uri="{BB962C8B-B14F-4D97-AF65-F5344CB8AC3E}">
        <p14:creationId xmlns:p14="http://schemas.microsoft.com/office/powerpoint/2010/main" val="2679073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700715" y="4415532"/>
            <a:ext cx="5608973" cy="276959"/>
          </a:xfrm>
          <a:prstGeom prst="rect">
            <a:avLst/>
          </a:prstGeom>
          <a:noFill/>
          <a:ln>
            <a:noFill/>
          </a:ln>
        </p:spPr>
        <p:txBody>
          <a:bodyPr lIns="91425" tIns="45700" rIns="91425" bIns="45700" anchor="t" anchorCtr="0">
            <a:spAutoFit/>
          </a:bodyPr>
          <a:lstStyle/>
          <a:p>
            <a:endParaRPr/>
          </a:p>
        </p:txBody>
      </p:sp>
      <p:sp>
        <p:nvSpPr>
          <p:cNvPr id="117" name="Shape 117"/>
          <p:cNvSpPr txBox="1">
            <a:spLocks noGrp="1"/>
          </p:cNvSpPr>
          <p:nvPr>
            <p:ph type="sldNum" idx="12"/>
          </p:nvPr>
        </p:nvSpPr>
        <p:spPr>
          <a:xfrm>
            <a:off x="3970158" y="9017955"/>
            <a:ext cx="3038602" cy="276959"/>
          </a:xfrm>
          <a:prstGeom prst="rect">
            <a:avLst/>
          </a:prstGeom>
          <a:noFill/>
          <a:ln>
            <a:noFill/>
          </a:ln>
        </p:spPr>
        <p:txBody>
          <a:bodyPr lIns="91425" tIns="45700" rIns="91425" bIns="45700" anchor="b" anchorCtr="0">
            <a:spAutoFit/>
          </a:bodyPr>
          <a:lstStyle/>
          <a:p>
            <a:pPr marL="0" marR="0" lvl="0" indent="0" algn="r" rtl="0">
              <a:buSzPct val="25000"/>
              <a:buFont typeface="Arial"/>
              <a:buNone/>
            </a:pPr>
            <a:r>
              <a:rPr lang="x-none" sz="1200" b="0" i="0" u="none" strike="noStrike" cap="none" baseline="0">
                <a:latin typeface="Arial"/>
                <a:ea typeface="Arial"/>
                <a:cs typeface="Arial"/>
                <a:sym typeface="Arial"/>
              </a:rPr>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9" name="Shape 129"/>
          <p:cNvSpPr txBox="1">
            <a:spLocks noGrp="1"/>
          </p:cNvSpPr>
          <p:nvPr>
            <p:ph type="body" idx="1"/>
          </p:nvPr>
        </p:nvSpPr>
        <p:spPr>
          <a:xfrm>
            <a:off x="700712" y="4415531"/>
            <a:ext cx="5608974" cy="276959"/>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9" name="Shape 129"/>
          <p:cNvSpPr txBox="1">
            <a:spLocks noGrp="1"/>
          </p:cNvSpPr>
          <p:nvPr>
            <p:ph type="body" idx="1"/>
          </p:nvPr>
        </p:nvSpPr>
        <p:spPr>
          <a:xfrm>
            <a:off x="700712" y="4415531"/>
            <a:ext cx="5608974" cy="276959"/>
          </a:xfrm>
          <a:prstGeom prst="rect">
            <a:avLst/>
          </a:prstGeom>
          <a:noFill/>
          <a:ln>
            <a:noFill/>
          </a:ln>
        </p:spPr>
        <p:txBody>
          <a:bodyPr lIns="91425" tIns="45700" rIns="91425" bIns="45700"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buFontTx/>
              <a:buChar char="-"/>
            </a:pPr>
            <a:endParaRPr lang="es-CL" sz="1000" i="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es-CL"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endParaRPr lang="es-CL"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buFontTx/>
              <a:buNone/>
            </a:pPr>
            <a:endParaRPr lang="es-CL" sz="1000" i="1"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209" name="Shape 209"/>
          <p:cNvSpPr txBox="1">
            <a:spLocks noGrp="1"/>
          </p:cNvSpPr>
          <p:nvPr>
            <p:ph type="body" idx="1"/>
          </p:nvPr>
        </p:nvSpPr>
        <p:spPr>
          <a:xfrm>
            <a:off x="700713" y="4415531"/>
            <a:ext cx="5608896" cy="276959"/>
          </a:xfrm>
          <a:prstGeom prst="rect">
            <a:avLst/>
          </a:prstGeom>
          <a:noFill/>
          <a:ln>
            <a:noFill/>
          </a:ln>
        </p:spPr>
        <p:txBody>
          <a:bodyPr lIns="91425" tIns="45700" rIns="91425" bIns="45700" anchor="t" anchorCtr="0">
            <a:spAutoFit/>
          </a:bodyPr>
          <a:lstStyle/>
          <a:p>
            <a:endParaRPr/>
          </a:p>
        </p:txBody>
      </p:sp>
      <p:sp>
        <p:nvSpPr>
          <p:cNvPr id="210" name="Shape 210"/>
          <p:cNvSpPr txBox="1">
            <a:spLocks noGrp="1"/>
          </p:cNvSpPr>
          <p:nvPr>
            <p:ph type="sldNum" idx="12"/>
          </p:nvPr>
        </p:nvSpPr>
        <p:spPr>
          <a:xfrm>
            <a:off x="3970158" y="9017873"/>
            <a:ext cx="3038501" cy="276959"/>
          </a:xfrm>
          <a:prstGeom prst="rect">
            <a:avLst/>
          </a:prstGeom>
          <a:noFill/>
          <a:ln>
            <a:noFill/>
          </a:ln>
        </p:spPr>
        <p:txBody>
          <a:bodyPr lIns="91425" tIns="45700" rIns="91425" bIns="45700" anchor="b" anchorCtr="0">
            <a:spAutoFit/>
          </a:bodyPr>
          <a:lstStyle/>
          <a:p>
            <a:pPr marL="0" marR="0" lvl="0" indent="0" algn="r" rtl="0">
              <a:buSzPct val="25000"/>
              <a:buNone/>
            </a:pPr>
            <a:r>
              <a:rPr lang="x-none"/>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24/08/2012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24/08/2012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24/08/2012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CBB42148-1084-417E-AB62-C7357BCC19D6}" type="slidenum">
              <a:rPr lang="es-ES">
                <a:solidFill>
                  <a:srgbClr val="000000"/>
                </a:solidFill>
              </a:rPr>
              <a:pPr>
                <a:defRPr/>
              </a:pPr>
              <a:t>‹Nº›</a:t>
            </a:fld>
            <a:endParaRPr lang="es-ES" dirty="0">
              <a:solidFill>
                <a:srgbClr val="000000"/>
              </a:solidFill>
            </a:endParaRPr>
          </a:p>
        </p:txBody>
      </p:sp>
    </p:spTree>
    <p:extLst>
      <p:ext uri="{BB962C8B-B14F-4D97-AF65-F5344CB8AC3E}">
        <p14:creationId xmlns:p14="http://schemas.microsoft.com/office/powerpoint/2010/main" val="3764395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0ECDAB79-B068-4041-82EB-41F333529C7D}" type="slidenum">
              <a:rPr lang="es-ES">
                <a:solidFill>
                  <a:srgbClr val="000000"/>
                </a:solidFill>
              </a:rPr>
              <a:pPr>
                <a:defRPr/>
              </a:pPr>
              <a:t>‹Nº›</a:t>
            </a:fld>
            <a:endParaRPr lang="es-ES" dirty="0">
              <a:solidFill>
                <a:srgbClr val="000000"/>
              </a:solidFill>
            </a:endParaRPr>
          </a:p>
        </p:txBody>
      </p:sp>
    </p:spTree>
    <p:extLst>
      <p:ext uri="{BB962C8B-B14F-4D97-AF65-F5344CB8AC3E}">
        <p14:creationId xmlns:p14="http://schemas.microsoft.com/office/powerpoint/2010/main" val="267281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6"/>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35E7B5EC-6D0C-44D4-BD1D-24C214C1E7D4}" type="slidenum">
              <a:rPr lang="es-ES">
                <a:solidFill>
                  <a:srgbClr val="000000"/>
                </a:solidFill>
              </a:rPr>
              <a:pPr>
                <a:defRPr/>
              </a:pPr>
              <a:t>‹Nº›</a:t>
            </a:fld>
            <a:endParaRPr lang="es-ES" dirty="0">
              <a:solidFill>
                <a:srgbClr val="000000"/>
              </a:solidFill>
            </a:endParaRPr>
          </a:p>
        </p:txBody>
      </p:sp>
    </p:spTree>
    <p:extLst>
      <p:ext uri="{BB962C8B-B14F-4D97-AF65-F5344CB8AC3E}">
        <p14:creationId xmlns:p14="http://schemas.microsoft.com/office/powerpoint/2010/main" val="2080705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590550"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781550"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60BB484D-3512-4EA0-9C11-ED67E509940D}" type="slidenum">
              <a:rPr lang="es-ES">
                <a:solidFill>
                  <a:srgbClr val="000000"/>
                </a:solidFill>
              </a:rPr>
              <a:pPr>
                <a:defRPr/>
              </a:pPr>
              <a:t>‹Nº›</a:t>
            </a:fld>
            <a:endParaRPr lang="es-ES" dirty="0">
              <a:solidFill>
                <a:srgbClr val="000000"/>
              </a:solidFill>
            </a:endParaRPr>
          </a:p>
        </p:txBody>
      </p:sp>
    </p:spTree>
    <p:extLst>
      <p:ext uri="{BB962C8B-B14F-4D97-AF65-F5344CB8AC3E}">
        <p14:creationId xmlns:p14="http://schemas.microsoft.com/office/powerpoint/2010/main" val="4240896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8"/>
          <p:cNvSpPr>
            <a:spLocks noGrp="1" noChangeArrowheads="1"/>
          </p:cNvSpPr>
          <p:nvPr>
            <p:ph type="sldNum" sz="quarter" idx="12"/>
          </p:nvPr>
        </p:nvSpPr>
        <p:spPr>
          <a:ln/>
        </p:spPr>
        <p:txBody>
          <a:bodyPr/>
          <a:lstStyle>
            <a:lvl1pPr>
              <a:defRPr/>
            </a:lvl1pPr>
          </a:lstStyle>
          <a:p>
            <a:pPr>
              <a:defRPr/>
            </a:pPr>
            <a:fld id="{AE4BFBD1-3C28-4271-92E6-445A0C2756A4}" type="slidenum">
              <a:rPr lang="es-ES">
                <a:solidFill>
                  <a:srgbClr val="000000"/>
                </a:solidFill>
              </a:rPr>
              <a:pPr>
                <a:defRPr/>
              </a:pPr>
              <a:t>‹Nº›</a:t>
            </a:fld>
            <a:endParaRPr lang="es-ES" dirty="0">
              <a:solidFill>
                <a:srgbClr val="000000"/>
              </a:solidFill>
            </a:endParaRPr>
          </a:p>
        </p:txBody>
      </p:sp>
    </p:spTree>
    <p:extLst>
      <p:ext uri="{BB962C8B-B14F-4D97-AF65-F5344CB8AC3E}">
        <p14:creationId xmlns:p14="http://schemas.microsoft.com/office/powerpoint/2010/main" val="1558790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8"/>
          <p:cNvSpPr>
            <a:spLocks noGrp="1" noChangeArrowheads="1"/>
          </p:cNvSpPr>
          <p:nvPr>
            <p:ph type="sldNum" sz="quarter" idx="12"/>
          </p:nvPr>
        </p:nvSpPr>
        <p:spPr>
          <a:ln/>
        </p:spPr>
        <p:txBody>
          <a:bodyPr/>
          <a:lstStyle>
            <a:lvl1pPr>
              <a:defRPr/>
            </a:lvl1pPr>
          </a:lstStyle>
          <a:p>
            <a:pPr>
              <a:defRPr/>
            </a:pPr>
            <a:fld id="{2FEAD9BB-B706-46AE-9EA5-89B19A2892D2}" type="slidenum">
              <a:rPr lang="es-ES">
                <a:solidFill>
                  <a:srgbClr val="000000"/>
                </a:solidFill>
              </a:rPr>
              <a:pPr>
                <a:defRPr/>
              </a:pPr>
              <a:t>‹Nº›</a:t>
            </a:fld>
            <a:endParaRPr lang="es-ES" dirty="0">
              <a:solidFill>
                <a:srgbClr val="000000"/>
              </a:solidFill>
            </a:endParaRPr>
          </a:p>
        </p:txBody>
      </p:sp>
    </p:spTree>
    <p:extLst>
      <p:ext uri="{BB962C8B-B14F-4D97-AF65-F5344CB8AC3E}">
        <p14:creationId xmlns:p14="http://schemas.microsoft.com/office/powerpoint/2010/main" val="23747091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7"/>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8"/>
          <p:cNvSpPr>
            <a:spLocks noGrp="1" noChangeArrowheads="1"/>
          </p:cNvSpPr>
          <p:nvPr>
            <p:ph type="sldNum" sz="quarter" idx="12"/>
          </p:nvPr>
        </p:nvSpPr>
        <p:spPr>
          <a:ln/>
        </p:spPr>
        <p:txBody>
          <a:bodyPr/>
          <a:lstStyle>
            <a:lvl1pPr>
              <a:defRPr/>
            </a:lvl1pPr>
          </a:lstStyle>
          <a:p>
            <a:pPr>
              <a:defRPr/>
            </a:pPr>
            <a:fld id="{1A8F09AD-F65C-4158-B419-F66BBA3D8AEB}" type="slidenum">
              <a:rPr lang="es-ES">
                <a:solidFill>
                  <a:srgbClr val="000000"/>
                </a:solidFill>
              </a:rPr>
              <a:pPr>
                <a:defRPr/>
              </a:pPr>
              <a:t>‹Nº›</a:t>
            </a:fld>
            <a:endParaRPr lang="es-ES" dirty="0">
              <a:solidFill>
                <a:srgbClr val="000000"/>
              </a:solidFill>
            </a:endParaRPr>
          </a:p>
        </p:txBody>
      </p:sp>
    </p:spTree>
    <p:extLst>
      <p:ext uri="{BB962C8B-B14F-4D97-AF65-F5344CB8AC3E}">
        <p14:creationId xmlns:p14="http://schemas.microsoft.com/office/powerpoint/2010/main" val="26814268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1C65F9E7-3EA7-493D-9B98-13D8CD76BE63}" type="slidenum">
              <a:rPr lang="es-ES">
                <a:solidFill>
                  <a:srgbClr val="000000"/>
                </a:solidFill>
              </a:rPr>
              <a:pPr>
                <a:defRPr/>
              </a:pPr>
              <a:t>‹Nº›</a:t>
            </a:fld>
            <a:endParaRPr lang="es-ES" dirty="0">
              <a:solidFill>
                <a:srgbClr val="000000"/>
              </a:solidFill>
            </a:endParaRPr>
          </a:p>
        </p:txBody>
      </p:sp>
    </p:spTree>
    <p:extLst>
      <p:ext uri="{BB962C8B-B14F-4D97-AF65-F5344CB8AC3E}">
        <p14:creationId xmlns:p14="http://schemas.microsoft.com/office/powerpoint/2010/main" val="1492780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24/08/2012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6"/>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8"/>
          <p:cNvSpPr>
            <a:spLocks noGrp="1" noChangeArrowheads="1"/>
          </p:cNvSpPr>
          <p:nvPr>
            <p:ph type="sldNum" sz="quarter" idx="12"/>
          </p:nvPr>
        </p:nvSpPr>
        <p:spPr>
          <a:ln/>
        </p:spPr>
        <p:txBody>
          <a:bodyPr/>
          <a:lstStyle>
            <a:lvl1pPr>
              <a:defRPr/>
            </a:lvl1pPr>
          </a:lstStyle>
          <a:p>
            <a:pPr>
              <a:defRPr/>
            </a:pPr>
            <a:fld id="{BC2A719B-18D4-4562-B5E1-9C91A8448B8E}" type="slidenum">
              <a:rPr lang="es-ES">
                <a:solidFill>
                  <a:srgbClr val="000000"/>
                </a:solidFill>
              </a:rPr>
              <a:pPr>
                <a:defRPr/>
              </a:pPr>
              <a:t>‹Nº›</a:t>
            </a:fld>
            <a:endParaRPr lang="es-ES" dirty="0">
              <a:solidFill>
                <a:srgbClr val="000000"/>
              </a:solidFill>
            </a:endParaRPr>
          </a:p>
        </p:txBody>
      </p:sp>
    </p:spTree>
    <p:extLst>
      <p:ext uri="{BB962C8B-B14F-4D97-AF65-F5344CB8AC3E}">
        <p14:creationId xmlns:p14="http://schemas.microsoft.com/office/powerpoint/2010/main" val="11168850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6FADB920-B610-4F0A-B26E-B884430D25BC}" type="slidenum">
              <a:rPr lang="es-ES">
                <a:solidFill>
                  <a:srgbClr val="000000"/>
                </a:solidFill>
              </a:rPr>
              <a:pPr>
                <a:defRPr/>
              </a:pPr>
              <a:t>‹Nº›</a:t>
            </a:fld>
            <a:endParaRPr lang="es-ES" dirty="0">
              <a:solidFill>
                <a:srgbClr val="000000"/>
              </a:solidFill>
            </a:endParaRPr>
          </a:p>
        </p:txBody>
      </p:sp>
    </p:spTree>
    <p:extLst>
      <p:ext uri="{BB962C8B-B14F-4D97-AF65-F5344CB8AC3E}">
        <p14:creationId xmlns:p14="http://schemas.microsoft.com/office/powerpoint/2010/main" val="26551046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5638" y="44450"/>
            <a:ext cx="2138362" cy="5822950"/>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590550" y="44450"/>
            <a:ext cx="6262688" cy="58229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8"/>
          <p:cNvSpPr>
            <a:spLocks noGrp="1" noChangeArrowheads="1"/>
          </p:cNvSpPr>
          <p:nvPr>
            <p:ph type="sldNum" sz="quarter" idx="12"/>
          </p:nvPr>
        </p:nvSpPr>
        <p:spPr>
          <a:ln/>
        </p:spPr>
        <p:txBody>
          <a:bodyPr/>
          <a:lstStyle>
            <a:lvl1pPr>
              <a:defRPr/>
            </a:lvl1pPr>
          </a:lstStyle>
          <a:p>
            <a:pPr>
              <a:defRPr/>
            </a:pPr>
            <a:fld id="{1A118CA7-444C-4F5D-8A9D-498B3E31D495}" type="slidenum">
              <a:rPr lang="es-ES">
                <a:solidFill>
                  <a:srgbClr val="000000"/>
                </a:solidFill>
              </a:rPr>
              <a:pPr>
                <a:defRPr/>
              </a:pPr>
              <a:t>‹Nº›</a:t>
            </a:fld>
            <a:endParaRPr lang="es-ES" dirty="0">
              <a:solidFill>
                <a:srgbClr val="000000"/>
              </a:solidFill>
            </a:endParaRPr>
          </a:p>
        </p:txBody>
      </p:sp>
    </p:spTree>
    <p:extLst>
      <p:ext uri="{BB962C8B-B14F-4D97-AF65-F5344CB8AC3E}">
        <p14:creationId xmlns:p14="http://schemas.microsoft.com/office/powerpoint/2010/main" val="1019466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24/08/2012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24/08/2012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24/08/2012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24/08/2012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24/08/2012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24/08/2012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24/08/2012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24/08/2012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Freeform 2"/>
          <p:cNvSpPr>
            <a:spLocks/>
          </p:cNvSpPr>
          <p:nvPr/>
        </p:nvSpPr>
        <p:spPr bwMode="auto">
          <a:xfrm>
            <a:off x="0" y="0"/>
            <a:ext cx="9144000" cy="1916113"/>
          </a:xfrm>
          <a:custGeom>
            <a:avLst/>
            <a:gdLst/>
            <a:ahLst/>
            <a:cxnLst>
              <a:cxn ang="0">
                <a:pos x="0" y="0"/>
              </a:cxn>
              <a:cxn ang="0">
                <a:pos x="0" y="627"/>
              </a:cxn>
              <a:cxn ang="0">
                <a:pos x="2168" y="276"/>
              </a:cxn>
              <a:cxn ang="0">
                <a:pos x="3168" y="242"/>
              </a:cxn>
              <a:cxn ang="0">
                <a:pos x="3168" y="0"/>
              </a:cxn>
              <a:cxn ang="0">
                <a:pos x="0" y="0"/>
              </a:cxn>
            </a:cxnLst>
            <a:rect l="0" t="0" r="r" b="b"/>
            <a:pathLst>
              <a:path w="3168" h="627">
                <a:moveTo>
                  <a:pt x="0" y="0"/>
                </a:moveTo>
                <a:cubicBezTo>
                  <a:pt x="0" y="627"/>
                  <a:pt x="0" y="627"/>
                  <a:pt x="0" y="627"/>
                </a:cubicBezTo>
                <a:cubicBezTo>
                  <a:pt x="731" y="409"/>
                  <a:pt x="1853" y="296"/>
                  <a:pt x="2168" y="276"/>
                </a:cubicBezTo>
                <a:cubicBezTo>
                  <a:pt x="2610" y="249"/>
                  <a:pt x="2951" y="243"/>
                  <a:pt x="3168" y="242"/>
                </a:cubicBezTo>
                <a:cubicBezTo>
                  <a:pt x="3168" y="0"/>
                  <a:pt x="3168" y="0"/>
                  <a:pt x="3168" y="0"/>
                </a:cubicBezTo>
                <a:lnTo>
                  <a:pt x="0" y="0"/>
                </a:lnTo>
                <a:close/>
              </a:path>
            </a:pathLst>
          </a:custGeom>
          <a:gradFill rotWithShape="1">
            <a:gsLst>
              <a:gs pos="0">
                <a:srgbClr val="404ED4"/>
              </a:gs>
              <a:gs pos="100000">
                <a:srgbClr val="92C9F6"/>
              </a:gs>
            </a:gsLst>
            <a:lin ang="5400000" scaled="1"/>
          </a:gradFill>
          <a:ln w="9525">
            <a:noFill/>
            <a:round/>
            <a:headEnd/>
            <a:tailEnd/>
          </a:ln>
          <a:effectLst/>
        </p:spPr>
        <p:txBody>
          <a:bodyPr/>
          <a:lstStyle/>
          <a:p>
            <a:pPr fontAlgn="base">
              <a:spcBef>
                <a:spcPct val="0"/>
              </a:spcBef>
              <a:spcAft>
                <a:spcPct val="0"/>
              </a:spcAft>
              <a:defRPr/>
            </a:pPr>
            <a:endParaRPr lang="en-US" dirty="0">
              <a:solidFill>
                <a:srgbClr val="000000"/>
              </a:solidFill>
            </a:endParaRPr>
          </a:p>
        </p:txBody>
      </p:sp>
      <p:pic>
        <p:nvPicPr>
          <p:cNvPr id="1027" name="Picture 3" descr="LorgoSVS_dorado_sinfond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77800" y="123825"/>
            <a:ext cx="865188"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4"/>
          <p:cNvSpPr>
            <a:spLocks noGrp="1" noChangeArrowheads="1"/>
          </p:cNvSpPr>
          <p:nvPr>
            <p:ph type="title"/>
          </p:nvPr>
        </p:nvSpPr>
        <p:spPr bwMode="auto">
          <a:xfrm>
            <a:off x="1187450" y="44450"/>
            <a:ext cx="79565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Haga clic para cambiar el estilo de título	</a:t>
            </a:r>
          </a:p>
        </p:txBody>
      </p:sp>
      <p:sp>
        <p:nvSpPr>
          <p:cNvPr id="1029" name="Rectangle 5"/>
          <p:cNvSpPr>
            <a:spLocks noGrp="1" noChangeArrowheads="1"/>
          </p:cNvSpPr>
          <p:nvPr>
            <p:ph type="body" idx="1"/>
          </p:nvPr>
        </p:nvSpPr>
        <p:spPr bwMode="auto">
          <a:xfrm>
            <a:off x="590550" y="13414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p>
        </p:txBody>
      </p:sp>
      <p:sp>
        <p:nvSpPr>
          <p:cNvPr id="18438" name="Rectangle 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defRPr>
            </a:lvl1pPr>
          </a:lstStyle>
          <a:p>
            <a:pPr fontAlgn="base">
              <a:spcBef>
                <a:spcPct val="0"/>
              </a:spcBef>
              <a:spcAft>
                <a:spcPct val="0"/>
              </a:spcAft>
              <a:defRPr/>
            </a:pPr>
            <a:endParaRPr lang="es-ES">
              <a:solidFill>
                <a:srgbClr val="000000"/>
              </a:solidFill>
            </a:endParaRPr>
          </a:p>
        </p:txBody>
      </p:sp>
      <p:sp>
        <p:nvSpPr>
          <p:cNvPr id="1843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s-ES">
              <a:solidFill>
                <a:srgbClr val="000000"/>
              </a:solidFill>
            </a:endParaRPr>
          </a:p>
        </p:txBody>
      </p:sp>
      <p:sp>
        <p:nvSpPr>
          <p:cNvPr id="18440" name="Rectangle 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28485666-D6B2-47F8-97C3-CA6FDC5F8E1F}" type="slidenum">
              <a:rPr lang="es-ES">
                <a:solidFill>
                  <a:srgbClr val="000000"/>
                </a:solidFill>
              </a:rPr>
              <a:pPr fontAlgn="base">
                <a:spcBef>
                  <a:spcPct val="0"/>
                </a:spcBef>
                <a:spcAft>
                  <a:spcPct val="0"/>
                </a:spcAft>
                <a:defRPr/>
              </a:pPr>
              <a:t>‹Nº›</a:t>
            </a:fld>
            <a:endParaRPr lang="es-ES" dirty="0">
              <a:solidFill>
                <a:srgbClr val="000000"/>
              </a:solidFill>
            </a:endParaRPr>
          </a:p>
        </p:txBody>
      </p:sp>
    </p:spTree>
    <p:extLst>
      <p:ext uri="{BB962C8B-B14F-4D97-AF65-F5344CB8AC3E}">
        <p14:creationId xmlns:p14="http://schemas.microsoft.com/office/powerpoint/2010/main" val="2807297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0" fontAlgn="base" hangingPunct="0">
        <a:spcBef>
          <a:spcPct val="0"/>
        </a:spcBef>
        <a:spcAft>
          <a:spcPct val="0"/>
        </a:spcAft>
        <a:defRPr sz="3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Arial" charset="0"/>
        </a:defRPr>
      </a:lvl2pPr>
      <a:lvl3pPr algn="l" rtl="0" eaLnBrk="0" fontAlgn="base" hangingPunct="0">
        <a:spcBef>
          <a:spcPct val="0"/>
        </a:spcBef>
        <a:spcAft>
          <a:spcPct val="0"/>
        </a:spcAft>
        <a:defRPr sz="3200">
          <a:solidFill>
            <a:schemeClr val="bg1"/>
          </a:solidFill>
          <a:latin typeface="Arial" charset="0"/>
        </a:defRPr>
      </a:lvl3pPr>
      <a:lvl4pPr algn="l" rtl="0" eaLnBrk="0" fontAlgn="base" hangingPunct="0">
        <a:spcBef>
          <a:spcPct val="0"/>
        </a:spcBef>
        <a:spcAft>
          <a:spcPct val="0"/>
        </a:spcAft>
        <a:defRPr sz="3200">
          <a:solidFill>
            <a:schemeClr val="bg1"/>
          </a:solidFill>
          <a:latin typeface="Arial" charset="0"/>
        </a:defRPr>
      </a:lvl4pPr>
      <a:lvl5pPr algn="l" rtl="0" eaLnBrk="0" fontAlgn="base" hangingPunct="0">
        <a:spcBef>
          <a:spcPct val="0"/>
        </a:spcBef>
        <a:spcAft>
          <a:spcPct val="0"/>
        </a:spcAft>
        <a:defRPr sz="3200">
          <a:solidFill>
            <a:schemeClr val="bg1"/>
          </a:solidFill>
          <a:latin typeface="Arial" charset="0"/>
        </a:defRPr>
      </a:lvl5pPr>
      <a:lvl6pPr marL="457200" algn="l" rtl="0" fontAlgn="base">
        <a:spcBef>
          <a:spcPct val="0"/>
        </a:spcBef>
        <a:spcAft>
          <a:spcPct val="0"/>
        </a:spcAft>
        <a:defRPr sz="3200">
          <a:solidFill>
            <a:schemeClr val="bg1"/>
          </a:solidFill>
          <a:latin typeface="Arial" charset="0"/>
        </a:defRPr>
      </a:lvl6pPr>
      <a:lvl7pPr marL="914400" algn="l" rtl="0" fontAlgn="base">
        <a:spcBef>
          <a:spcPct val="0"/>
        </a:spcBef>
        <a:spcAft>
          <a:spcPct val="0"/>
        </a:spcAft>
        <a:defRPr sz="3200">
          <a:solidFill>
            <a:schemeClr val="bg1"/>
          </a:solidFill>
          <a:latin typeface="Arial" charset="0"/>
        </a:defRPr>
      </a:lvl7pPr>
      <a:lvl8pPr marL="1371600" algn="l" rtl="0" fontAlgn="base">
        <a:spcBef>
          <a:spcPct val="0"/>
        </a:spcBef>
        <a:spcAft>
          <a:spcPct val="0"/>
        </a:spcAft>
        <a:defRPr sz="3200">
          <a:solidFill>
            <a:schemeClr val="bg1"/>
          </a:solidFill>
          <a:latin typeface="Arial" charset="0"/>
        </a:defRPr>
      </a:lvl8pPr>
      <a:lvl9pPr marL="1828800" algn="l" rtl="0" fontAlgn="base">
        <a:spcBef>
          <a:spcPct val="0"/>
        </a:spcBef>
        <a:spcAft>
          <a:spcPct val="0"/>
        </a:spcAft>
        <a:defRPr sz="3200">
          <a:solidFill>
            <a:schemeClr val="bg1"/>
          </a:solidFill>
          <a:latin typeface="Arial" charset="0"/>
        </a:defRPr>
      </a:lvl9pPr>
    </p:titleStyle>
    <p:bodyStyle>
      <a:lvl1pPr marL="342900" indent="-342900" algn="l" rtl="0" eaLnBrk="0" fontAlgn="base" hangingPunct="0">
        <a:spcBef>
          <a:spcPct val="20000"/>
        </a:spcBef>
        <a:spcAft>
          <a:spcPct val="0"/>
        </a:spcAft>
        <a:buChar char="•"/>
        <a:defRPr sz="3200">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a:solidFill>
            <a:srgbClr val="000066"/>
          </a:solidFill>
          <a:latin typeface="+mn-lt"/>
        </a:defRPr>
      </a:lvl2pPr>
      <a:lvl3pPr marL="1143000" indent="-228600" algn="l" rtl="0" eaLnBrk="0" fontAlgn="base" hangingPunct="0">
        <a:spcBef>
          <a:spcPct val="20000"/>
        </a:spcBef>
        <a:spcAft>
          <a:spcPct val="0"/>
        </a:spcAft>
        <a:buChar char="•"/>
        <a:defRPr sz="2400">
          <a:solidFill>
            <a:srgbClr val="000066"/>
          </a:solidFill>
          <a:latin typeface="+mn-lt"/>
        </a:defRPr>
      </a:lvl3pPr>
      <a:lvl4pPr marL="1600200" indent="-228600" algn="l" rtl="0" eaLnBrk="0" fontAlgn="base" hangingPunct="0">
        <a:spcBef>
          <a:spcPct val="20000"/>
        </a:spcBef>
        <a:spcAft>
          <a:spcPct val="0"/>
        </a:spcAft>
        <a:buChar char="–"/>
        <a:defRPr sz="2000">
          <a:solidFill>
            <a:srgbClr val="000066"/>
          </a:solidFill>
          <a:latin typeface="+mn-lt"/>
        </a:defRPr>
      </a:lvl4pPr>
      <a:lvl5pPr marL="2057400" indent="-228600" algn="l" rtl="0" eaLnBrk="0" fontAlgn="base" hangingPunct="0">
        <a:spcBef>
          <a:spcPct val="20000"/>
        </a:spcBef>
        <a:spcAft>
          <a:spcPct val="0"/>
        </a:spcAft>
        <a:buChar char="»"/>
        <a:defRPr sz="2000">
          <a:solidFill>
            <a:srgbClr val="000066"/>
          </a:solidFill>
          <a:latin typeface="+mn-lt"/>
        </a:defRPr>
      </a:lvl5pPr>
      <a:lvl6pPr marL="2514600" indent="-228600" algn="l" rtl="0" fontAlgn="base">
        <a:spcBef>
          <a:spcPct val="20000"/>
        </a:spcBef>
        <a:spcAft>
          <a:spcPct val="0"/>
        </a:spcAft>
        <a:buChar char="»"/>
        <a:defRPr sz="2000">
          <a:solidFill>
            <a:srgbClr val="000066"/>
          </a:solidFill>
          <a:latin typeface="+mn-lt"/>
        </a:defRPr>
      </a:lvl6pPr>
      <a:lvl7pPr marL="2971800" indent="-228600" algn="l" rtl="0" fontAlgn="base">
        <a:spcBef>
          <a:spcPct val="20000"/>
        </a:spcBef>
        <a:spcAft>
          <a:spcPct val="0"/>
        </a:spcAft>
        <a:buChar char="»"/>
        <a:defRPr sz="2000">
          <a:solidFill>
            <a:srgbClr val="000066"/>
          </a:solidFill>
          <a:latin typeface="+mn-lt"/>
        </a:defRPr>
      </a:lvl7pPr>
      <a:lvl8pPr marL="3429000" indent="-228600" algn="l" rtl="0" fontAlgn="base">
        <a:spcBef>
          <a:spcPct val="20000"/>
        </a:spcBef>
        <a:spcAft>
          <a:spcPct val="0"/>
        </a:spcAft>
        <a:buChar char="»"/>
        <a:defRPr sz="2000">
          <a:solidFill>
            <a:srgbClr val="000066"/>
          </a:solidFill>
          <a:latin typeface="+mn-lt"/>
        </a:defRPr>
      </a:lvl8pPr>
      <a:lvl9pPr marL="3886200" indent="-228600" algn="l" rtl="0" fontAlgn="base">
        <a:spcBef>
          <a:spcPct val="20000"/>
        </a:spcBef>
        <a:spcAft>
          <a:spcPct val="0"/>
        </a:spcAft>
        <a:buChar char="»"/>
        <a:defRPr sz="2000">
          <a:solidFill>
            <a:srgbClr val="00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image" Target="../media/image3.jpe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4" descr="diseño3Power"/>
          <p:cNvPicPr>
            <a:picLocks noChangeAspect="1" noChangeArrowheads="1"/>
          </p:cNvPicPr>
          <p:nvPr/>
        </p:nvPicPr>
        <p:blipFill rotWithShape="1">
          <a:blip r:embed="rId3">
            <a:extLst>
              <a:ext uri="{BEBA8EAE-BF5A-486C-A8C5-ECC9F3942E4B}">
                <a14:imgProps xmlns:a14="http://schemas.microsoft.com/office/drawing/2010/main">
                  <a14:imgLayer r:embed="rId4">
                    <a14:imgEffect>
                      <a14:artisticBlur radius="100"/>
                    </a14:imgEffect>
                  </a14:imgLayer>
                </a14:imgProps>
              </a:ext>
              <a:ext uri="{28A0092B-C50C-407E-A947-70E740481C1C}">
                <a14:useLocalDpi xmlns:a14="http://schemas.microsoft.com/office/drawing/2010/main" val="0"/>
              </a:ext>
            </a:extLst>
          </a:blip>
          <a:srcRect r="3427"/>
          <a:stretch/>
        </p:blipFill>
        <p:spPr bwMode="auto">
          <a:xfrm>
            <a:off x="0" y="2447926"/>
            <a:ext cx="9144000" cy="4437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5"/>
          <p:cNvSpPr>
            <a:spLocks noGrp="1" noChangeArrowheads="1"/>
          </p:cNvSpPr>
          <p:nvPr>
            <p:ph type="ctrTitle"/>
          </p:nvPr>
        </p:nvSpPr>
        <p:spPr bwMode="auto">
          <a:xfrm>
            <a:off x="611188" y="836613"/>
            <a:ext cx="6769124" cy="34559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s-ES" sz="2000" dirty="0" err="1" smtClean="0">
                <a:solidFill>
                  <a:schemeClr val="accent2"/>
                </a:solidFill>
                <a:latin typeface="Calibri" pitchFamily="34" charset="0"/>
                <a:cs typeface="Calibri" pitchFamily="34" charset="0"/>
              </a:rPr>
              <a:t>Directors</a:t>
            </a:r>
            <a:r>
              <a:rPr lang="es-ES" sz="2000" dirty="0" smtClean="0">
                <a:solidFill>
                  <a:schemeClr val="accent2"/>
                </a:solidFill>
                <a:latin typeface="Calibri" pitchFamily="34" charset="0"/>
                <a:cs typeface="Calibri" pitchFamily="34" charset="0"/>
              </a:rPr>
              <a:t>’ </a:t>
            </a:r>
            <a:r>
              <a:rPr lang="es-ES" sz="2000" dirty="0" err="1" smtClean="0">
                <a:solidFill>
                  <a:schemeClr val="accent2"/>
                </a:solidFill>
                <a:latin typeface="Calibri" pitchFamily="34" charset="0"/>
                <a:cs typeface="Calibri" pitchFamily="34" charset="0"/>
              </a:rPr>
              <a:t>College</a:t>
            </a:r>
            <a:r>
              <a:rPr lang="es-ES" sz="2000" dirty="0" smtClean="0">
                <a:solidFill>
                  <a:schemeClr val="accent2"/>
                </a:solidFill>
                <a:latin typeface="Calibri" pitchFamily="34" charset="0"/>
                <a:cs typeface="Calibri" pitchFamily="34" charset="0"/>
              </a:rPr>
              <a:t> Chile</a:t>
            </a:r>
            <a:br>
              <a:rPr lang="es-ES" sz="2000" dirty="0" smtClean="0">
                <a:solidFill>
                  <a:schemeClr val="accent2"/>
                </a:solidFill>
                <a:latin typeface="Calibri" pitchFamily="34" charset="0"/>
                <a:cs typeface="Calibri" pitchFamily="34" charset="0"/>
              </a:rPr>
            </a:br>
            <a:r>
              <a:rPr lang="es-CL" sz="3600" b="1" dirty="0" smtClean="0">
                <a:solidFill>
                  <a:srgbClr val="333399"/>
                </a:solidFill>
                <a:latin typeface="Calibri" pitchFamily="34" charset="0"/>
                <a:cs typeface="Calibri" pitchFamily="34" charset="0"/>
              </a:rPr>
              <a:t/>
            </a:r>
            <a:br>
              <a:rPr lang="es-CL" sz="3600" b="1" dirty="0" smtClean="0">
                <a:solidFill>
                  <a:srgbClr val="333399"/>
                </a:solidFill>
                <a:latin typeface="Calibri" pitchFamily="34" charset="0"/>
                <a:cs typeface="Calibri" pitchFamily="34" charset="0"/>
              </a:rPr>
            </a:br>
            <a:r>
              <a:rPr lang="es-CL" b="1" dirty="0" smtClean="0">
                <a:solidFill>
                  <a:srgbClr val="333399"/>
                </a:solidFill>
                <a:latin typeface="Calibri" pitchFamily="34" charset="0"/>
                <a:cs typeface="Calibri" pitchFamily="34" charset="0"/>
              </a:rPr>
              <a:t>Gobierno Corporativo</a:t>
            </a:r>
            <a:br>
              <a:rPr lang="es-CL" b="1" dirty="0" smtClean="0">
                <a:solidFill>
                  <a:srgbClr val="333399"/>
                </a:solidFill>
                <a:latin typeface="Calibri" pitchFamily="34" charset="0"/>
                <a:cs typeface="Calibri" pitchFamily="34" charset="0"/>
              </a:rPr>
            </a:br>
            <a:r>
              <a:rPr lang="es-CL" b="1" dirty="0" smtClean="0">
                <a:solidFill>
                  <a:srgbClr val="333399"/>
                </a:solidFill>
                <a:latin typeface="Calibri" pitchFamily="34" charset="0"/>
                <a:cs typeface="Calibri" pitchFamily="34" charset="0"/>
              </a:rPr>
              <a:t>Rol y Desafíos Actuales</a:t>
            </a:r>
            <a:r>
              <a:rPr lang="es-ES" sz="3600" b="1" dirty="0">
                <a:solidFill>
                  <a:srgbClr val="6699FF"/>
                </a:solidFill>
                <a:latin typeface="Calibri" pitchFamily="34" charset="0"/>
                <a:cs typeface="Calibri" pitchFamily="34" charset="0"/>
              </a:rPr>
              <a:t/>
            </a:r>
            <a:br>
              <a:rPr lang="es-ES" sz="3600" b="1" dirty="0">
                <a:solidFill>
                  <a:srgbClr val="6699FF"/>
                </a:solidFill>
                <a:latin typeface="Calibri" pitchFamily="34" charset="0"/>
                <a:cs typeface="Calibri" pitchFamily="34" charset="0"/>
              </a:rPr>
            </a:br>
            <a:r>
              <a:rPr lang="es-ES" sz="3600" b="1" dirty="0" smtClean="0">
                <a:solidFill>
                  <a:schemeClr val="accent2"/>
                </a:solidFill>
                <a:latin typeface="Calibri" pitchFamily="34" charset="0"/>
                <a:cs typeface="Calibri" pitchFamily="34" charset="0"/>
              </a:rPr>
              <a:t/>
            </a:r>
            <a:br>
              <a:rPr lang="es-ES" sz="3600" b="1" dirty="0" smtClean="0">
                <a:solidFill>
                  <a:schemeClr val="accent2"/>
                </a:solidFill>
                <a:latin typeface="Calibri" pitchFamily="34" charset="0"/>
                <a:cs typeface="Calibri" pitchFamily="34" charset="0"/>
              </a:rPr>
            </a:br>
            <a:r>
              <a:rPr lang="es-ES" sz="2800" b="1" dirty="0" smtClean="0">
                <a:solidFill>
                  <a:schemeClr val="accent2"/>
                </a:solidFill>
                <a:latin typeface="Calibri" pitchFamily="34" charset="0"/>
                <a:cs typeface="Calibri" pitchFamily="34" charset="0"/>
              </a:rPr>
              <a:t>Fernando Coloma</a:t>
            </a:r>
            <a:br>
              <a:rPr lang="es-ES" sz="2800" b="1" dirty="0" smtClean="0">
                <a:solidFill>
                  <a:schemeClr val="accent2"/>
                </a:solidFill>
                <a:latin typeface="Calibri" pitchFamily="34" charset="0"/>
                <a:cs typeface="Calibri" pitchFamily="34" charset="0"/>
              </a:rPr>
            </a:br>
            <a:r>
              <a:rPr lang="es-ES" sz="2400" b="1" dirty="0" smtClean="0">
                <a:solidFill>
                  <a:schemeClr val="accent2"/>
                </a:solidFill>
                <a:latin typeface="Calibri" pitchFamily="34" charset="0"/>
                <a:cs typeface="Calibri" pitchFamily="34" charset="0"/>
              </a:rPr>
              <a:t>Superintendente de Valores y Seguros</a:t>
            </a:r>
            <a:br>
              <a:rPr lang="es-ES" sz="2400" b="1" dirty="0" smtClean="0">
                <a:solidFill>
                  <a:schemeClr val="accent2"/>
                </a:solidFill>
                <a:latin typeface="Calibri" pitchFamily="34" charset="0"/>
                <a:cs typeface="Calibri" pitchFamily="34" charset="0"/>
              </a:rPr>
            </a:br>
            <a:r>
              <a:rPr lang="es-ES" sz="2400" b="1" dirty="0" smtClean="0">
                <a:solidFill>
                  <a:schemeClr val="accent2"/>
                </a:solidFill>
                <a:latin typeface="Calibri" pitchFamily="34" charset="0"/>
                <a:cs typeface="Calibri" pitchFamily="34" charset="0"/>
              </a:rPr>
              <a:t>Chile</a:t>
            </a:r>
            <a:endParaRPr lang="es-ES" sz="3600" b="1" dirty="0" smtClean="0">
              <a:solidFill>
                <a:schemeClr val="accent2"/>
              </a:solidFill>
              <a:latin typeface="Calibri" pitchFamily="34" charset="0"/>
              <a:cs typeface="Calibri" pitchFamily="34" charset="0"/>
            </a:endParaRPr>
          </a:p>
        </p:txBody>
      </p:sp>
      <p:pic>
        <p:nvPicPr>
          <p:cNvPr id="2052" name="Picture 11" descr="logo2sv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08304" y="260648"/>
            <a:ext cx="1537358" cy="1971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txBox="1">
            <a:spLocks noChangeArrowheads="1"/>
          </p:cNvSpPr>
          <p:nvPr/>
        </p:nvSpPr>
        <p:spPr bwMode="auto">
          <a:xfrm>
            <a:off x="611733" y="5877272"/>
            <a:ext cx="5832475"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Arial" charset="0"/>
              </a:defRPr>
            </a:lvl2pPr>
            <a:lvl3pPr algn="l" rtl="0" eaLnBrk="0" fontAlgn="base" hangingPunct="0">
              <a:spcBef>
                <a:spcPct val="0"/>
              </a:spcBef>
              <a:spcAft>
                <a:spcPct val="0"/>
              </a:spcAft>
              <a:defRPr sz="3200">
                <a:solidFill>
                  <a:schemeClr val="bg1"/>
                </a:solidFill>
                <a:latin typeface="Arial" charset="0"/>
              </a:defRPr>
            </a:lvl3pPr>
            <a:lvl4pPr algn="l" rtl="0" eaLnBrk="0" fontAlgn="base" hangingPunct="0">
              <a:spcBef>
                <a:spcPct val="0"/>
              </a:spcBef>
              <a:spcAft>
                <a:spcPct val="0"/>
              </a:spcAft>
              <a:defRPr sz="3200">
                <a:solidFill>
                  <a:schemeClr val="bg1"/>
                </a:solidFill>
                <a:latin typeface="Arial" charset="0"/>
              </a:defRPr>
            </a:lvl4pPr>
            <a:lvl5pPr algn="l" rtl="0" eaLnBrk="0" fontAlgn="base" hangingPunct="0">
              <a:spcBef>
                <a:spcPct val="0"/>
              </a:spcBef>
              <a:spcAft>
                <a:spcPct val="0"/>
              </a:spcAft>
              <a:defRPr sz="3200">
                <a:solidFill>
                  <a:schemeClr val="bg1"/>
                </a:solidFill>
                <a:latin typeface="Arial" charset="0"/>
              </a:defRPr>
            </a:lvl5pPr>
            <a:lvl6pPr marL="457200" algn="l" rtl="0" fontAlgn="base">
              <a:spcBef>
                <a:spcPct val="0"/>
              </a:spcBef>
              <a:spcAft>
                <a:spcPct val="0"/>
              </a:spcAft>
              <a:defRPr sz="3200">
                <a:solidFill>
                  <a:schemeClr val="bg1"/>
                </a:solidFill>
                <a:latin typeface="Arial" charset="0"/>
              </a:defRPr>
            </a:lvl6pPr>
            <a:lvl7pPr marL="914400" algn="l" rtl="0" fontAlgn="base">
              <a:spcBef>
                <a:spcPct val="0"/>
              </a:spcBef>
              <a:spcAft>
                <a:spcPct val="0"/>
              </a:spcAft>
              <a:defRPr sz="3200">
                <a:solidFill>
                  <a:schemeClr val="bg1"/>
                </a:solidFill>
                <a:latin typeface="Arial" charset="0"/>
              </a:defRPr>
            </a:lvl7pPr>
            <a:lvl8pPr marL="1371600" algn="l" rtl="0" fontAlgn="base">
              <a:spcBef>
                <a:spcPct val="0"/>
              </a:spcBef>
              <a:spcAft>
                <a:spcPct val="0"/>
              </a:spcAft>
              <a:defRPr sz="3200">
                <a:solidFill>
                  <a:schemeClr val="bg1"/>
                </a:solidFill>
                <a:latin typeface="Arial" charset="0"/>
              </a:defRPr>
            </a:lvl8pPr>
            <a:lvl9pPr marL="1828800" algn="l" rtl="0" fontAlgn="base">
              <a:spcBef>
                <a:spcPct val="0"/>
              </a:spcBef>
              <a:spcAft>
                <a:spcPct val="0"/>
              </a:spcAft>
              <a:defRPr sz="3200">
                <a:solidFill>
                  <a:schemeClr val="bg1"/>
                </a:solidFill>
                <a:latin typeface="Arial" charset="0"/>
              </a:defRPr>
            </a:lvl9pPr>
          </a:lstStyle>
          <a:p>
            <a:r>
              <a:rPr lang="es-ES" sz="2400" b="1" dirty="0" smtClean="0">
                <a:latin typeface="Calibri" pitchFamily="34" charset="0"/>
              </a:rPr>
              <a:t>24 de agosto de 2012</a:t>
            </a:r>
          </a:p>
        </p:txBody>
      </p:sp>
    </p:spTree>
    <p:extLst>
      <p:ext uri="{BB962C8B-B14F-4D97-AF65-F5344CB8AC3E}">
        <p14:creationId xmlns:p14="http://schemas.microsoft.com/office/powerpoint/2010/main" val="35266760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95536" y="404664"/>
            <a:ext cx="8280920" cy="3323987"/>
          </a:xfrm>
          <a:prstGeom prst="rect">
            <a:avLst/>
          </a:prstGeom>
          <a:noFill/>
        </p:spPr>
        <p:txBody>
          <a:bodyPr wrap="square" rtlCol="0">
            <a:spAutoFit/>
          </a:bodyPr>
          <a:lstStyle/>
          <a:p>
            <a:r>
              <a:rPr lang="es-CL" sz="2800" b="1" dirty="0" smtClean="0">
                <a:solidFill>
                  <a:schemeClr val="bg1"/>
                </a:solidFill>
                <a:latin typeface="Calibri" pitchFamily="34" charset="0"/>
                <a:cs typeface="Calibri" pitchFamily="34" charset="0"/>
              </a:rPr>
              <a:t>	</a:t>
            </a:r>
          </a:p>
          <a:p>
            <a:endParaRPr lang="es-CL" sz="2800" b="1" dirty="0">
              <a:solidFill>
                <a:schemeClr val="bg1"/>
              </a:solidFill>
              <a:latin typeface="Calibri" pitchFamily="34" charset="0"/>
              <a:cs typeface="Calibri" pitchFamily="34" charset="0"/>
            </a:endParaRPr>
          </a:p>
          <a:p>
            <a:endParaRPr lang="es-CL" sz="2800" b="1" dirty="0" smtClean="0">
              <a:solidFill>
                <a:schemeClr val="bg1"/>
              </a:solidFill>
              <a:latin typeface="Calibri" pitchFamily="34" charset="0"/>
              <a:cs typeface="Calibri" pitchFamily="34" charset="0"/>
            </a:endParaRPr>
          </a:p>
          <a:p>
            <a:r>
              <a:rPr lang="es-CL" sz="2400" b="1" dirty="0" smtClean="0">
                <a:latin typeface="Calibri" pitchFamily="34" charset="0"/>
                <a:cs typeface="Calibri" pitchFamily="34" charset="0"/>
              </a:rPr>
              <a:t>Caso La Polar (2012), </a:t>
            </a:r>
            <a:r>
              <a:rPr lang="es-CL" sz="2400" b="1" dirty="0" err="1" smtClean="0">
                <a:latin typeface="Calibri" pitchFamily="34" charset="0"/>
                <a:cs typeface="Calibri" pitchFamily="34" charset="0"/>
              </a:rPr>
              <a:t>cont</a:t>
            </a:r>
            <a:r>
              <a:rPr lang="es-CL" sz="2400" b="1" dirty="0" smtClean="0">
                <a:latin typeface="Calibri" pitchFamily="34" charset="0"/>
                <a:cs typeface="Calibri" pitchFamily="34" charset="0"/>
              </a:rPr>
              <a:t>…</a:t>
            </a:r>
          </a:p>
          <a:p>
            <a:endParaRPr lang="es-CL" sz="1500" dirty="0">
              <a:latin typeface="Calibri" pitchFamily="34" charset="0"/>
              <a:cs typeface="Calibri" pitchFamily="34" charset="0"/>
            </a:endParaRPr>
          </a:p>
          <a:p>
            <a:r>
              <a:rPr lang="es-CL" sz="1500" dirty="0">
                <a:latin typeface="Calibri" pitchFamily="34" charset="0"/>
                <a:cs typeface="Calibri" pitchFamily="34" charset="0"/>
              </a:rPr>
              <a:t>“… el fundamento de la sanción cursada no descansa en la idea de que los miembros del directorio hubieran participado de dicho fraude ni en que lo debieran haber descubierto, sino en la </a:t>
            </a:r>
            <a:r>
              <a:rPr lang="es-CL" sz="1500" b="1" dirty="0">
                <a:latin typeface="Calibri" pitchFamily="34" charset="0"/>
                <a:cs typeface="Calibri" pitchFamily="34" charset="0"/>
              </a:rPr>
              <a:t>infracción</a:t>
            </a:r>
            <a:r>
              <a:rPr lang="es-CL" sz="1500" dirty="0">
                <a:latin typeface="Calibri" pitchFamily="34" charset="0"/>
                <a:cs typeface="Calibri" pitchFamily="34" charset="0"/>
              </a:rPr>
              <a:t> por parte de éstos de sus </a:t>
            </a:r>
            <a:r>
              <a:rPr lang="es-CL" sz="1500" b="1" dirty="0">
                <a:latin typeface="Calibri" pitchFamily="34" charset="0"/>
                <a:cs typeface="Calibri" pitchFamily="34" charset="0"/>
              </a:rPr>
              <a:t>deberes de cuidado </a:t>
            </a:r>
            <a:r>
              <a:rPr lang="es-CL" sz="1500" dirty="0">
                <a:latin typeface="Calibri" pitchFamily="34" charset="0"/>
                <a:cs typeface="Calibri" pitchFamily="34" charset="0"/>
              </a:rPr>
              <a:t>al no haber actuado con los </a:t>
            </a:r>
            <a:r>
              <a:rPr lang="es-CL" sz="1500" b="1" dirty="0">
                <a:latin typeface="Calibri" pitchFamily="34" charset="0"/>
                <a:cs typeface="Calibri" pitchFamily="34" charset="0"/>
              </a:rPr>
              <a:t>estándares de diligencia </a:t>
            </a:r>
            <a:r>
              <a:rPr lang="es-CL" sz="1500" dirty="0">
                <a:latin typeface="Calibri" pitchFamily="34" charset="0"/>
                <a:cs typeface="Calibri" pitchFamily="34" charset="0"/>
              </a:rPr>
              <a:t>que la citada disposición legal establece en el análisis y cuestionamiento de la información recibida por parte de la administración…”. </a:t>
            </a:r>
          </a:p>
          <a:p>
            <a:endParaRPr lang="es-CL" sz="1200" dirty="0" smtClean="0">
              <a:latin typeface="Calibri" pitchFamily="34" charset="0"/>
              <a:cs typeface="Calibri" pitchFamily="34" charset="0"/>
            </a:endParaRPr>
          </a:p>
        </p:txBody>
      </p:sp>
      <p:sp>
        <p:nvSpPr>
          <p:cNvPr id="6" name="5 CuadroTexto"/>
          <p:cNvSpPr txBox="1"/>
          <p:nvPr/>
        </p:nvSpPr>
        <p:spPr>
          <a:xfrm>
            <a:off x="6012160" y="6381328"/>
            <a:ext cx="2808312" cy="369332"/>
          </a:xfrm>
          <a:prstGeom prst="rect">
            <a:avLst/>
          </a:prstGeom>
          <a:noFill/>
        </p:spPr>
        <p:txBody>
          <a:bodyPr wrap="square" rtlCol="0">
            <a:spAutoFit/>
          </a:bodyPr>
          <a:lstStyle/>
          <a:p>
            <a:r>
              <a:rPr lang="es-CL" dirty="0" smtClean="0">
                <a:latin typeface="Calibri" pitchFamily="34" charset="0"/>
                <a:cs typeface="Calibri" pitchFamily="34" charset="0"/>
              </a:rPr>
              <a:t>           Extracto Resoluciones</a:t>
            </a:r>
            <a:endParaRPr lang="es-CL" dirty="0">
              <a:latin typeface="Calibri" pitchFamily="34" charset="0"/>
              <a:cs typeface="Calibri" pitchFamily="34" charset="0"/>
            </a:endParaRPr>
          </a:p>
        </p:txBody>
      </p:sp>
      <p:sp>
        <p:nvSpPr>
          <p:cNvPr id="4" name="Rectangle 2"/>
          <p:cNvSpPr>
            <a:spLocks noChangeArrowheads="1"/>
          </p:cNvSpPr>
          <p:nvPr/>
        </p:nvSpPr>
        <p:spPr bwMode="auto">
          <a:xfrm>
            <a:off x="1176338" y="272276"/>
            <a:ext cx="79565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5000"/>
              </a:lnSpc>
            </a:pPr>
            <a:r>
              <a:rPr lang="es-CL" sz="3200" dirty="0" smtClean="0">
                <a:solidFill>
                  <a:schemeClr val="bg1"/>
                </a:solidFill>
                <a:latin typeface="Calibri" pitchFamily="34" charset="0"/>
                <a:cs typeface="Calibri" pitchFamily="34" charset="0"/>
              </a:rPr>
              <a:t>Lo que ha resuelto la SVS en los últimos       años…</a:t>
            </a:r>
            <a:endParaRPr lang="es-ES" sz="32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35463093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Flecha arriba"/>
          <p:cNvSpPr/>
          <p:nvPr/>
        </p:nvSpPr>
        <p:spPr>
          <a:xfrm rot="5400000">
            <a:off x="2405893" y="393489"/>
            <a:ext cx="4440797" cy="6671160"/>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ES"/>
          </a:p>
        </p:txBody>
      </p:sp>
      <p:sp>
        <p:nvSpPr>
          <p:cNvPr id="3" name="2 CuadroTexto"/>
          <p:cNvSpPr txBox="1"/>
          <p:nvPr/>
        </p:nvSpPr>
        <p:spPr>
          <a:xfrm>
            <a:off x="1331640" y="3257251"/>
            <a:ext cx="4896544" cy="769441"/>
          </a:xfrm>
          <a:prstGeom prst="rect">
            <a:avLst/>
          </a:prstGeom>
          <a:noFill/>
        </p:spPr>
        <p:txBody>
          <a:bodyPr wrap="square" rtlCol="0">
            <a:spAutoFit/>
          </a:bodyPr>
          <a:lstStyle/>
          <a:p>
            <a:r>
              <a:rPr lang="es-CL" sz="4400" b="1" dirty="0" smtClean="0">
                <a:solidFill>
                  <a:schemeClr val="bg1"/>
                </a:solidFill>
                <a:latin typeface="Calibri" pitchFamily="34" charset="0"/>
                <a:cs typeface="Calibri" pitchFamily="34" charset="0"/>
              </a:rPr>
              <a:t>¿Cómo avanzamos?</a:t>
            </a:r>
            <a:endParaRPr lang="es-CL" sz="4400" b="1" dirty="0">
              <a:solidFill>
                <a:schemeClr val="bg1"/>
              </a:solidFill>
              <a:latin typeface="Calibri" pitchFamily="34" charset="0"/>
              <a:cs typeface="Calibri" pitchFamily="34" charset="0"/>
            </a:endParaRPr>
          </a:p>
        </p:txBody>
      </p:sp>
      <p:sp>
        <p:nvSpPr>
          <p:cNvPr id="4" name="3 CuadroTexto"/>
          <p:cNvSpPr txBox="1"/>
          <p:nvPr/>
        </p:nvSpPr>
        <p:spPr>
          <a:xfrm>
            <a:off x="3411200" y="4058660"/>
            <a:ext cx="3240360" cy="646331"/>
          </a:xfrm>
          <a:prstGeom prst="rect">
            <a:avLst/>
          </a:prstGeom>
          <a:noFill/>
        </p:spPr>
        <p:txBody>
          <a:bodyPr wrap="square" rtlCol="0">
            <a:spAutoFit/>
          </a:bodyPr>
          <a:lstStyle/>
          <a:p>
            <a:r>
              <a:rPr lang="es-CL" sz="3600" b="1" dirty="0">
                <a:solidFill>
                  <a:schemeClr val="bg1"/>
                </a:solidFill>
                <a:latin typeface="Calibri" pitchFamily="34" charset="0"/>
                <a:cs typeface="Calibri" pitchFamily="34" charset="0"/>
              </a:rPr>
              <a:t>¿</a:t>
            </a:r>
            <a:r>
              <a:rPr lang="es-CL" sz="3600" b="1" dirty="0" smtClean="0">
                <a:solidFill>
                  <a:schemeClr val="bg1"/>
                </a:solidFill>
                <a:latin typeface="Calibri" pitchFamily="34" charset="0"/>
                <a:cs typeface="Calibri" pitchFamily="34" charset="0"/>
              </a:rPr>
              <a:t>Regulación?</a:t>
            </a:r>
            <a:endParaRPr lang="es-CL" sz="3600" b="1" dirty="0">
              <a:solidFill>
                <a:schemeClr val="bg1"/>
              </a:solidFill>
              <a:latin typeface="Calibri" pitchFamily="34" charset="0"/>
              <a:cs typeface="Calibri" pitchFamily="34" charset="0"/>
            </a:endParaRPr>
          </a:p>
        </p:txBody>
      </p:sp>
      <p:sp>
        <p:nvSpPr>
          <p:cNvPr id="5" name="4 CuadroTexto"/>
          <p:cNvSpPr txBox="1"/>
          <p:nvPr/>
        </p:nvSpPr>
        <p:spPr>
          <a:xfrm>
            <a:off x="3376672" y="2610920"/>
            <a:ext cx="3816424" cy="646331"/>
          </a:xfrm>
          <a:prstGeom prst="rect">
            <a:avLst/>
          </a:prstGeom>
          <a:noFill/>
        </p:spPr>
        <p:txBody>
          <a:bodyPr wrap="square" rtlCol="0">
            <a:spAutoFit/>
          </a:bodyPr>
          <a:lstStyle/>
          <a:p>
            <a:r>
              <a:rPr lang="es-CL" sz="3600" b="1" dirty="0" smtClean="0">
                <a:solidFill>
                  <a:schemeClr val="bg1"/>
                </a:solidFill>
                <a:latin typeface="Calibri" pitchFamily="34" charset="0"/>
                <a:cs typeface="Calibri" pitchFamily="34" charset="0"/>
              </a:rPr>
              <a:t>¿Autorregulación?</a:t>
            </a:r>
            <a:endParaRPr lang="es-CL" sz="3600" b="1" dirty="0">
              <a:solidFill>
                <a:schemeClr val="bg1"/>
              </a:solidFill>
              <a:latin typeface="Calibri" pitchFamily="34" charset="0"/>
              <a:cs typeface="Calibri" pitchFamily="34" charset="0"/>
            </a:endParaRPr>
          </a:p>
        </p:txBody>
      </p:sp>
      <p:sp>
        <p:nvSpPr>
          <p:cNvPr id="10" name="Rectangle 2"/>
          <p:cNvSpPr>
            <a:spLocks noChangeArrowheads="1"/>
          </p:cNvSpPr>
          <p:nvPr/>
        </p:nvSpPr>
        <p:spPr bwMode="auto">
          <a:xfrm>
            <a:off x="1176338" y="272276"/>
            <a:ext cx="79565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5000"/>
              </a:lnSpc>
            </a:pPr>
            <a:r>
              <a:rPr lang="es-CL" sz="3200" dirty="0" smtClean="0">
                <a:solidFill>
                  <a:schemeClr val="bg1"/>
                </a:solidFill>
                <a:latin typeface="Calibri" pitchFamily="34" charset="0"/>
                <a:cs typeface="Calibri" pitchFamily="34" charset="0"/>
              </a:rPr>
              <a:t>Pasos a seguir…</a:t>
            </a:r>
            <a:endParaRPr lang="es-ES" sz="32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784968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ChangeArrowheads="1"/>
          </p:cNvSpPr>
          <p:nvPr/>
        </p:nvSpPr>
        <p:spPr bwMode="auto">
          <a:xfrm>
            <a:off x="1043608" y="236"/>
            <a:ext cx="785574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5000"/>
              </a:lnSpc>
            </a:pPr>
            <a:r>
              <a:rPr lang="es-CL" sz="2400" dirty="0" smtClean="0">
                <a:solidFill>
                  <a:schemeClr val="bg1"/>
                </a:solidFill>
                <a:latin typeface="Calibri" pitchFamily="34" charset="0"/>
                <a:cs typeface="Calibri" pitchFamily="34" charset="0"/>
              </a:rPr>
              <a:t> </a:t>
            </a:r>
          </a:p>
          <a:p>
            <a:pPr>
              <a:lnSpc>
                <a:spcPct val="85000"/>
              </a:lnSpc>
            </a:pPr>
            <a:r>
              <a:rPr lang="es-CL" sz="3200" dirty="0" smtClean="0">
                <a:solidFill>
                  <a:schemeClr val="bg1"/>
                </a:solidFill>
                <a:latin typeface="Calibri" pitchFamily="34" charset="0"/>
                <a:cs typeface="Calibri" pitchFamily="34" charset="0"/>
              </a:rPr>
              <a:t>¿Por qué Autorregulación en GC?</a:t>
            </a:r>
            <a:endParaRPr lang="es-ES" sz="3200" dirty="0">
              <a:solidFill>
                <a:schemeClr val="bg1"/>
              </a:solidFill>
              <a:latin typeface="Calibri" pitchFamily="34" charset="0"/>
              <a:cs typeface="Calibri" pitchFamily="34" charset="0"/>
            </a:endParaRPr>
          </a:p>
        </p:txBody>
      </p:sp>
      <p:sp>
        <p:nvSpPr>
          <p:cNvPr id="2" name="1 Rectángulo"/>
          <p:cNvSpPr/>
          <p:nvPr/>
        </p:nvSpPr>
        <p:spPr>
          <a:xfrm>
            <a:off x="683568" y="1700808"/>
            <a:ext cx="7416824" cy="4693593"/>
          </a:xfrm>
          <a:prstGeom prst="rect">
            <a:avLst/>
          </a:prstGeom>
        </p:spPr>
        <p:txBody>
          <a:bodyPr wrap="square">
            <a:spAutoFit/>
          </a:bodyPr>
          <a:lstStyle/>
          <a:p>
            <a:pPr marL="285750" lvl="1" indent="-285750" algn="just">
              <a:spcBef>
                <a:spcPct val="50000"/>
              </a:spcBef>
              <a:buFont typeface="Arial" pitchFamily="34" charset="0"/>
              <a:buChar char="•"/>
              <a:defRPr/>
            </a:pPr>
            <a:r>
              <a:rPr lang="es-ES" sz="1600" dirty="0">
                <a:latin typeface="Calibri" pitchFamily="34" charset="0"/>
                <a:cs typeface="Calibri" pitchFamily="34" charset="0"/>
              </a:rPr>
              <a:t>El desarrollo del mercado de capitales, su masificación e internacionalización </a:t>
            </a:r>
            <a:r>
              <a:rPr lang="es-ES" sz="1600" dirty="0" smtClean="0">
                <a:latin typeface="Calibri" pitchFamily="34" charset="0"/>
                <a:cs typeface="Calibri" pitchFamily="34" charset="0"/>
              </a:rPr>
              <a:t>requieren </a:t>
            </a:r>
            <a:r>
              <a:rPr lang="es-ES" sz="1600" dirty="0">
                <a:latin typeface="Calibri" pitchFamily="34" charset="0"/>
                <a:cs typeface="Calibri" pitchFamily="34" charset="0"/>
              </a:rPr>
              <a:t>de disciplina y profesionalismo en el manejo y difusión de la información más allá de los requerimientos </a:t>
            </a:r>
            <a:r>
              <a:rPr lang="es-ES" sz="1600" dirty="0" smtClean="0">
                <a:latin typeface="Calibri" pitchFamily="34" charset="0"/>
                <a:cs typeface="Calibri" pitchFamily="34" charset="0"/>
              </a:rPr>
              <a:t>legales actuales</a:t>
            </a:r>
          </a:p>
          <a:p>
            <a:pPr marL="285750" lvl="1" indent="-285750" algn="just">
              <a:spcBef>
                <a:spcPct val="50000"/>
              </a:spcBef>
              <a:buFont typeface="Arial" pitchFamily="34" charset="0"/>
              <a:buChar char="•"/>
              <a:defRPr/>
            </a:pPr>
            <a:endParaRPr lang="es-ES" sz="1600" dirty="0">
              <a:latin typeface="Calibri" pitchFamily="34" charset="0"/>
              <a:cs typeface="Calibri" pitchFamily="34" charset="0"/>
            </a:endParaRPr>
          </a:p>
          <a:p>
            <a:pPr marL="285750" lvl="1" indent="-285750" algn="just">
              <a:spcBef>
                <a:spcPct val="50000"/>
              </a:spcBef>
              <a:buFont typeface="Arial" pitchFamily="34" charset="0"/>
              <a:buChar char="•"/>
              <a:defRPr/>
            </a:pPr>
            <a:r>
              <a:rPr lang="es-CL" sz="1600" dirty="0" smtClean="0">
                <a:latin typeface="Calibri" pitchFamily="34" charset="0"/>
                <a:ea typeface="Calibri"/>
                <a:cs typeface="Calibri" pitchFamily="34" charset="0"/>
                <a:sym typeface="Calibri"/>
              </a:rPr>
              <a:t>L</a:t>
            </a:r>
            <a:r>
              <a:rPr lang="x-none" sz="1600" smtClean="0">
                <a:latin typeface="Calibri" pitchFamily="34" charset="0"/>
                <a:ea typeface="Calibri"/>
                <a:cs typeface="Calibri" pitchFamily="34" charset="0"/>
                <a:sym typeface="Calibri"/>
              </a:rPr>
              <a:t>as </a:t>
            </a:r>
            <a:r>
              <a:rPr lang="x-none" sz="1600">
                <a:latin typeface="Calibri" pitchFamily="34" charset="0"/>
                <a:ea typeface="Calibri"/>
                <a:cs typeface="Calibri" pitchFamily="34" charset="0"/>
                <a:sym typeface="Calibri"/>
              </a:rPr>
              <a:t>recomendaciones internacionales apuntan a atacar este problema en base a la autorregulación, debido a la flexibilidad que ésta </a:t>
            </a:r>
            <a:r>
              <a:rPr lang="x-none" sz="1600" smtClean="0">
                <a:latin typeface="Calibri" pitchFamily="34" charset="0"/>
                <a:ea typeface="Calibri"/>
                <a:cs typeface="Calibri" pitchFamily="34" charset="0"/>
                <a:sym typeface="Calibri"/>
              </a:rPr>
              <a:t>ofrece</a:t>
            </a:r>
            <a:endParaRPr lang="es-CL" sz="1600" dirty="0" smtClean="0">
              <a:latin typeface="Calibri" pitchFamily="34" charset="0"/>
              <a:ea typeface="Calibri"/>
              <a:cs typeface="Calibri" pitchFamily="34" charset="0"/>
              <a:sym typeface="Calibri"/>
            </a:endParaRPr>
          </a:p>
          <a:p>
            <a:pPr marL="285750" lvl="1" indent="-285750" algn="just">
              <a:spcBef>
                <a:spcPct val="50000"/>
              </a:spcBef>
              <a:buFont typeface="Arial" pitchFamily="34" charset="0"/>
              <a:buChar char="•"/>
              <a:defRPr/>
            </a:pPr>
            <a:endParaRPr lang="es-CL" sz="1600" dirty="0">
              <a:latin typeface="Calibri" pitchFamily="34" charset="0"/>
              <a:ea typeface="Calibri"/>
              <a:cs typeface="Calibri" pitchFamily="34" charset="0"/>
              <a:sym typeface="Calibri"/>
            </a:endParaRPr>
          </a:p>
          <a:p>
            <a:pPr marL="285750" lvl="1" indent="-285750" algn="just">
              <a:spcBef>
                <a:spcPct val="50000"/>
              </a:spcBef>
              <a:buFont typeface="Arial" pitchFamily="34" charset="0"/>
              <a:buChar char="•"/>
              <a:defRPr/>
            </a:pPr>
            <a:r>
              <a:rPr lang="x-none" sz="1600" smtClean="0">
                <a:latin typeface="Calibri" pitchFamily="34" charset="0"/>
                <a:ea typeface="Calibri"/>
                <a:cs typeface="Calibri" pitchFamily="34" charset="0"/>
                <a:sym typeface="Calibri"/>
                <a:rtl val="0"/>
              </a:rPr>
              <a:t>Diversos países </a:t>
            </a:r>
            <a:r>
              <a:rPr lang="x-none" sz="1600">
                <a:latin typeface="Calibri" pitchFamily="34" charset="0"/>
                <a:ea typeface="Calibri"/>
                <a:cs typeface="Calibri" pitchFamily="34" charset="0"/>
                <a:sym typeface="Calibri"/>
                <a:rtl val="0"/>
              </a:rPr>
              <a:t>han generado en años recientes Códigos de Buenas Prácticas de Gobierno Corporativo, generalmente a partir de iniciativas en el ámbito privado, y siguiendo los lineamientos generales propuestos por la OECD en 1999 y en </a:t>
            </a:r>
            <a:r>
              <a:rPr lang="x-none" sz="1600" smtClean="0">
                <a:latin typeface="Calibri" pitchFamily="34" charset="0"/>
                <a:ea typeface="Calibri"/>
                <a:cs typeface="Calibri" pitchFamily="34" charset="0"/>
                <a:sym typeface="Calibri"/>
                <a:rtl val="0"/>
              </a:rPr>
              <a:t>2004</a:t>
            </a:r>
            <a:endParaRPr lang="es-CL" sz="1600" dirty="0" smtClean="0">
              <a:latin typeface="Calibri" pitchFamily="34" charset="0"/>
              <a:ea typeface="Calibri"/>
              <a:cs typeface="Calibri" pitchFamily="34" charset="0"/>
              <a:sym typeface="Calibri"/>
              <a:rtl val="0"/>
            </a:endParaRPr>
          </a:p>
          <a:p>
            <a:pPr marL="285750" lvl="1" indent="-285750" algn="just">
              <a:spcBef>
                <a:spcPct val="50000"/>
              </a:spcBef>
              <a:buFont typeface="Arial" pitchFamily="34" charset="0"/>
              <a:buChar char="•"/>
              <a:defRPr/>
            </a:pPr>
            <a:endParaRPr lang="es-CL" sz="1600" dirty="0" smtClean="0">
              <a:latin typeface="Calibri" pitchFamily="34" charset="0"/>
              <a:ea typeface="Calibri"/>
              <a:cs typeface="Calibri" pitchFamily="34" charset="0"/>
              <a:sym typeface="Calibri"/>
              <a:rtl val="0"/>
            </a:endParaRPr>
          </a:p>
          <a:p>
            <a:pPr marL="285750" lvl="1" indent="-285750" algn="just">
              <a:spcBef>
                <a:spcPct val="50000"/>
              </a:spcBef>
              <a:buFont typeface="Arial" pitchFamily="34" charset="0"/>
              <a:buChar char="•"/>
              <a:defRPr/>
            </a:pPr>
            <a:r>
              <a:rPr lang="x-none" sz="1600" smtClean="0">
                <a:latin typeface="Calibri" pitchFamily="34" charset="0"/>
                <a:ea typeface="Calibri"/>
                <a:cs typeface="Calibri" pitchFamily="34" charset="0"/>
                <a:sym typeface="Calibri"/>
                <a:rtl val="0"/>
              </a:rPr>
              <a:t>Las bolsas </a:t>
            </a:r>
            <a:r>
              <a:rPr lang="x-none" sz="1600">
                <a:latin typeface="Calibri" pitchFamily="34" charset="0"/>
                <a:ea typeface="Calibri"/>
                <a:cs typeface="Calibri" pitchFamily="34" charset="0"/>
                <a:sym typeface="Calibri"/>
                <a:rtl val="0"/>
              </a:rPr>
              <a:t>de Londres, Toronto, Hong-Kong, Oslo y Viena, por nombrar algunas, utilizan la autoevaluación de mejores prácticas de GC en formato “</a:t>
            </a:r>
            <a:r>
              <a:rPr lang="x-none" sz="1600" i="1">
                <a:latin typeface="Calibri" pitchFamily="34" charset="0"/>
                <a:ea typeface="Calibri"/>
                <a:cs typeface="Calibri" pitchFamily="34" charset="0"/>
                <a:sym typeface="Calibri"/>
                <a:rtl val="0"/>
              </a:rPr>
              <a:t>comply or explain</a:t>
            </a:r>
            <a:r>
              <a:rPr lang="x-none" sz="1600">
                <a:latin typeface="Calibri" pitchFamily="34" charset="0"/>
                <a:ea typeface="Calibri"/>
                <a:cs typeface="Calibri" pitchFamily="34" charset="0"/>
                <a:sym typeface="Calibri"/>
                <a:rtl val="0"/>
              </a:rPr>
              <a:t>”</a:t>
            </a:r>
          </a:p>
          <a:p>
            <a:pPr marL="0" lvl="1" algn="just">
              <a:spcBef>
                <a:spcPct val="50000"/>
              </a:spcBef>
              <a:defRPr/>
            </a:pPr>
            <a:endParaRPr lang="es-ES" dirty="0">
              <a:solidFill>
                <a:schemeClr val="accent2"/>
              </a:solidFill>
              <a:latin typeface="Calibri" pitchFamily="34" charset="0"/>
              <a:cs typeface="Calibri" pitchFamily="34" charset="0"/>
            </a:endParaRPr>
          </a:p>
        </p:txBody>
      </p:sp>
    </p:spTree>
    <p:extLst>
      <p:ext uri="{BB962C8B-B14F-4D97-AF65-F5344CB8AC3E}">
        <p14:creationId xmlns:p14="http://schemas.microsoft.com/office/powerpoint/2010/main" val="26668872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title"/>
          </p:nvPr>
        </p:nvSpPr>
        <p:spPr>
          <a:xfrm>
            <a:off x="1187450" y="188913"/>
            <a:ext cx="7416998" cy="1143000"/>
          </a:xfrm>
          <a:noFill/>
        </p:spPr>
        <p:txBody>
          <a:bodyPr/>
          <a:lstStyle/>
          <a:p>
            <a:r>
              <a:rPr lang="es-CL" dirty="0" smtClean="0">
                <a:latin typeface="Calibri" pitchFamily="34" charset="0"/>
              </a:rPr>
              <a:t>La SVS y la autorregulación</a:t>
            </a:r>
          </a:p>
        </p:txBody>
      </p:sp>
      <p:sp>
        <p:nvSpPr>
          <p:cNvPr id="2" name="1 Rectángulo"/>
          <p:cNvSpPr/>
          <p:nvPr/>
        </p:nvSpPr>
        <p:spPr>
          <a:xfrm>
            <a:off x="251520" y="1700808"/>
            <a:ext cx="8352928" cy="4385816"/>
          </a:xfrm>
          <a:prstGeom prst="rect">
            <a:avLst/>
          </a:prstGeom>
        </p:spPr>
        <p:txBody>
          <a:bodyPr wrap="square">
            <a:spAutoFit/>
          </a:bodyPr>
          <a:lstStyle/>
          <a:p>
            <a:r>
              <a:rPr lang="es-CL" sz="2400" dirty="0" smtClean="0">
                <a:latin typeface="Calibri" pitchFamily="34" charset="0"/>
                <a:cs typeface="Calibri" pitchFamily="34" charset="0"/>
              </a:rPr>
              <a:t>Norma para los aseguradores y reaseguradores: </a:t>
            </a:r>
          </a:p>
          <a:p>
            <a:endParaRPr lang="es-CL" sz="1500" dirty="0" smtClean="0">
              <a:latin typeface="Calibri" pitchFamily="34" charset="0"/>
              <a:cs typeface="Calibri" pitchFamily="34" charset="0"/>
            </a:endParaRPr>
          </a:p>
          <a:p>
            <a:pPr marL="457200" indent="-317500" algn="just">
              <a:buClr>
                <a:srgbClr val="000000"/>
              </a:buClr>
              <a:buSzPct val="129629"/>
              <a:buFont typeface="Arial"/>
              <a:buChar char="•"/>
            </a:pPr>
            <a:r>
              <a:rPr lang="es-CL" sz="1500" kern="0" dirty="0" smtClean="0">
                <a:solidFill>
                  <a:srgbClr val="000000"/>
                </a:solidFill>
                <a:latin typeface="Calibri" pitchFamily="34" charset="0"/>
                <a:cs typeface="Calibri" pitchFamily="34" charset="0"/>
                <a:sym typeface="Arial"/>
                <a:rtl val="0"/>
              </a:rPr>
              <a:t>En </a:t>
            </a:r>
            <a:r>
              <a:rPr lang="es-CL" sz="1500" kern="0" dirty="0">
                <a:solidFill>
                  <a:srgbClr val="000000"/>
                </a:solidFill>
                <a:latin typeface="Calibri" pitchFamily="34" charset="0"/>
                <a:cs typeface="Calibri" pitchFamily="34" charset="0"/>
                <a:sym typeface="Arial"/>
                <a:rtl val="0"/>
              </a:rPr>
              <a:t>junio de 2011 se emitió la NCG 309, que establece una serie de principios y buenas prácticas de gobierno corporativo para aseguradoras y reaseguradoras, en línea con el desarrollo internacional en la materia</a:t>
            </a:r>
          </a:p>
          <a:p>
            <a:pPr algn="just"/>
            <a:endParaRPr lang="es-CL" sz="1500" dirty="0">
              <a:latin typeface="Calibri" pitchFamily="34" charset="0"/>
              <a:cs typeface="Calibri" pitchFamily="34" charset="0"/>
            </a:endParaRPr>
          </a:p>
          <a:p>
            <a:pPr marL="457200" indent="-317500" algn="just">
              <a:buClr>
                <a:srgbClr val="000000"/>
              </a:buClr>
              <a:buSzPct val="129629"/>
              <a:buFont typeface="Arial"/>
              <a:buChar char="•"/>
            </a:pPr>
            <a:r>
              <a:rPr lang="es-CL" sz="1500" kern="0" dirty="0">
                <a:solidFill>
                  <a:srgbClr val="000000"/>
                </a:solidFill>
                <a:latin typeface="Calibri" pitchFamily="34" charset="0"/>
                <a:cs typeface="Calibri" pitchFamily="34" charset="0"/>
                <a:sym typeface="Arial"/>
                <a:rtl val="0"/>
              </a:rPr>
              <a:t>Dicha norma </a:t>
            </a:r>
            <a:r>
              <a:rPr lang="es-CL" sz="1500" kern="0" dirty="0" smtClean="0">
                <a:solidFill>
                  <a:srgbClr val="000000"/>
                </a:solidFill>
                <a:latin typeface="Calibri" pitchFamily="34" charset="0"/>
                <a:cs typeface="Calibri" pitchFamily="34" charset="0"/>
                <a:sym typeface="Arial"/>
                <a:rtl val="0"/>
              </a:rPr>
              <a:t>estableció </a:t>
            </a:r>
            <a:r>
              <a:rPr lang="es-CL" sz="1500" kern="0" dirty="0">
                <a:solidFill>
                  <a:srgbClr val="000000"/>
                </a:solidFill>
                <a:latin typeface="Calibri" pitchFamily="34" charset="0"/>
                <a:cs typeface="Calibri" pitchFamily="34" charset="0"/>
                <a:sym typeface="Arial"/>
                <a:rtl val="0"/>
              </a:rPr>
              <a:t>la obligatoriedad de realizar una autoevaluación respecto </a:t>
            </a:r>
            <a:r>
              <a:rPr lang="es-CL" sz="1500" kern="0" dirty="0" smtClean="0">
                <a:solidFill>
                  <a:srgbClr val="000000"/>
                </a:solidFill>
                <a:latin typeface="Calibri" pitchFamily="34" charset="0"/>
                <a:cs typeface="Calibri" pitchFamily="34" charset="0"/>
                <a:sym typeface="Arial"/>
                <a:rtl val="0"/>
              </a:rPr>
              <a:t>a estos </a:t>
            </a:r>
            <a:r>
              <a:rPr lang="es-CL" sz="1500" kern="0" dirty="0">
                <a:solidFill>
                  <a:srgbClr val="000000"/>
                </a:solidFill>
                <a:latin typeface="Calibri" pitchFamily="34" charset="0"/>
                <a:cs typeface="Calibri" pitchFamily="34" charset="0"/>
                <a:sym typeface="Arial"/>
                <a:rtl val="0"/>
              </a:rPr>
              <a:t>principios, y establecer planes de acción en caso en que la compañía detecte debilidades que deba </a:t>
            </a:r>
            <a:r>
              <a:rPr lang="es-CL" sz="1500" kern="0" dirty="0" smtClean="0">
                <a:solidFill>
                  <a:srgbClr val="000000"/>
                </a:solidFill>
                <a:latin typeface="Calibri" pitchFamily="34" charset="0"/>
                <a:cs typeface="Calibri" pitchFamily="34" charset="0"/>
                <a:sym typeface="Arial"/>
                <a:rtl val="0"/>
              </a:rPr>
              <a:t>mejorar. La </a:t>
            </a:r>
            <a:r>
              <a:rPr lang="es-CL" sz="1500" dirty="0">
                <a:latin typeface="Calibri" pitchFamily="34" charset="0"/>
                <a:cs typeface="Calibri" pitchFamily="34" charset="0"/>
                <a:sym typeface="Arial"/>
                <a:rtl val="0"/>
              </a:rPr>
              <a:t>p</a:t>
            </a:r>
            <a:r>
              <a:rPr lang="es-CL" sz="1500" dirty="0" smtClean="0">
                <a:latin typeface="Calibri" pitchFamily="34" charset="0"/>
                <a:cs typeface="Calibri" pitchFamily="34" charset="0"/>
              </a:rPr>
              <a:t>rimera de ellas se realizó en </a:t>
            </a:r>
            <a:r>
              <a:rPr lang="es-CL" sz="1500" dirty="0">
                <a:latin typeface="Calibri" pitchFamily="34" charset="0"/>
                <a:cs typeface="Calibri" pitchFamily="34" charset="0"/>
              </a:rPr>
              <a:t>diciembre 2011</a:t>
            </a:r>
            <a:endParaRPr lang="es-CL" sz="1500" kern="0" dirty="0">
              <a:solidFill>
                <a:srgbClr val="000000"/>
              </a:solidFill>
              <a:latin typeface="Calibri" pitchFamily="34" charset="0"/>
              <a:cs typeface="Calibri" pitchFamily="34" charset="0"/>
              <a:sym typeface="Arial"/>
              <a:rtl val="0"/>
            </a:endParaRPr>
          </a:p>
          <a:p>
            <a:pPr marL="457200" indent="-317500" algn="just">
              <a:buClr>
                <a:srgbClr val="000000"/>
              </a:buClr>
              <a:buSzPct val="129629"/>
              <a:buFont typeface="Arial"/>
              <a:buChar char="•"/>
            </a:pPr>
            <a:endParaRPr lang="es-CL" sz="1500" kern="0" dirty="0">
              <a:solidFill>
                <a:srgbClr val="000000"/>
              </a:solidFill>
              <a:latin typeface="Calibri" pitchFamily="34" charset="0"/>
              <a:cs typeface="Calibri" pitchFamily="34" charset="0"/>
              <a:sym typeface="Arial"/>
              <a:rtl val="0"/>
            </a:endParaRPr>
          </a:p>
          <a:p>
            <a:pPr marL="457200" indent="-317500" algn="just">
              <a:buClr>
                <a:srgbClr val="000000"/>
              </a:buClr>
              <a:buSzPct val="129629"/>
              <a:buFont typeface="Arial"/>
              <a:buChar char="•"/>
            </a:pPr>
            <a:r>
              <a:rPr lang="es-CL" sz="1500" kern="0" dirty="0">
                <a:solidFill>
                  <a:srgbClr val="000000"/>
                </a:solidFill>
                <a:latin typeface="Calibri" pitchFamily="34" charset="0"/>
                <a:cs typeface="Calibri" pitchFamily="34" charset="0"/>
                <a:sym typeface="Arial"/>
                <a:rtl val="0"/>
              </a:rPr>
              <a:t>La autoevaluación </a:t>
            </a:r>
            <a:r>
              <a:rPr lang="es-CL" sz="1500" kern="0" dirty="0" smtClean="0">
                <a:solidFill>
                  <a:srgbClr val="000000"/>
                </a:solidFill>
                <a:latin typeface="Calibri" pitchFamily="34" charset="0"/>
                <a:cs typeface="Calibri" pitchFamily="34" charset="0"/>
                <a:sym typeface="Arial"/>
                <a:rtl val="0"/>
              </a:rPr>
              <a:t>es </a:t>
            </a:r>
            <a:r>
              <a:rPr lang="es-CL" sz="1500" kern="0" dirty="0">
                <a:solidFill>
                  <a:srgbClr val="000000"/>
                </a:solidFill>
                <a:latin typeface="Calibri" pitchFamily="34" charset="0"/>
                <a:cs typeface="Calibri" pitchFamily="34" charset="0"/>
                <a:sym typeface="Arial"/>
                <a:rtl val="0"/>
              </a:rPr>
              <a:t>utilizada por la SVS en el marco </a:t>
            </a:r>
            <a:r>
              <a:rPr lang="es-CL" sz="1500" kern="0" dirty="0" smtClean="0">
                <a:solidFill>
                  <a:srgbClr val="000000"/>
                </a:solidFill>
                <a:latin typeface="Calibri" pitchFamily="34" charset="0"/>
                <a:cs typeface="Calibri" pitchFamily="34" charset="0"/>
                <a:sym typeface="Arial"/>
                <a:rtl val="0"/>
              </a:rPr>
              <a:t>de la transición hacia un </a:t>
            </a:r>
            <a:r>
              <a:rPr lang="es-CL" sz="1500" kern="0" dirty="0">
                <a:solidFill>
                  <a:srgbClr val="000000"/>
                </a:solidFill>
                <a:latin typeface="Calibri" pitchFamily="34" charset="0"/>
                <a:cs typeface="Calibri" pitchFamily="34" charset="0"/>
                <a:sym typeface="Arial"/>
                <a:rtl val="0"/>
              </a:rPr>
              <a:t>sistema de supervisión basado en riesgos, donde la calidad del gobierno corporativo </a:t>
            </a:r>
            <a:r>
              <a:rPr lang="es-ES_tradnl" sz="1500" kern="0" dirty="0">
                <a:solidFill>
                  <a:srgbClr val="000000"/>
                </a:solidFill>
                <a:latin typeface="Calibri" pitchFamily="34" charset="0"/>
                <a:cs typeface="Calibri" pitchFamily="34" charset="0"/>
                <a:sym typeface="Arial"/>
                <a:rtl val="0"/>
              </a:rPr>
              <a:t>es considerado por la SVS en la definición de sus políticas, planes y prioridades de supervisión respecto de cada aseguradora</a:t>
            </a:r>
          </a:p>
          <a:p>
            <a:pPr algn="just"/>
            <a:endParaRPr lang="es-CL" sz="1500" dirty="0">
              <a:latin typeface="Calibri" pitchFamily="34" charset="0"/>
              <a:cs typeface="Calibri" pitchFamily="34" charset="0"/>
            </a:endParaRPr>
          </a:p>
          <a:p>
            <a:pPr marL="457200" indent="-317500" algn="just">
              <a:buClr>
                <a:srgbClr val="000000"/>
              </a:buClr>
              <a:buSzPct val="129629"/>
              <a:buFont typeface="Arial"/>
              <a:buChar char="•"/>
            </a:pPr>
            <a:r>
              <a:rPr lang="es-CL" sz="1500" kern="0" dirty="0" smtClean="0">
                <a:solidFill>
                  <a:srgbClr val="000000"/>
                </a:solidFill>
                <a:latin typeface="Calibri" pitchFamily="34" charset="0"/>
                <a:cs typeface="Calibri" pitchFamily="34" charset="0"/>
                <a:sym typeface="Arial"/>
                <a:rtl val="0"/>
              </a:rPr>
              <a:t>Las primeras autoevaluaciones de las compañías de seguros y la retroalimentación de la SVS han resultado en un avance en </a:t>
            </a:r>
            <a:r>
              <a:rPr lang="es-CL" sz="1500" kern="0" dirty="0">
                <a:solidFill>
                  <a:srgbClr val="000000"/>
                </a:solidFill>
                <a:latin typeface="Calibri" pitchFamily="34" charset="0"/>
                <a:cs typeface="Calibri" pitchFamily="34" charset="0"/>
                <a:sym typeface="Arial"/>
                <a:rtl val="0"/>
              </a:rPr>
              <a:t>materia de gestión de riesgos, </a:t>
            </a:r>
            <a:r>
              <a:rPr lang="es-CL" sz="1500" kern="0" dirty="0" smtClean="0">
                <a:solidFill>
                  <a:srgbClr val="000000"/>
                </a:solidFill>
                <a:latin typeface="Calibri" pitchFamily="34" charset="0"/>
                <a:cs typeface="Calibri" pitchFamily="34" charset="0"/>
                <a:sym typeface="Arial"/>
                <a:rtl val="0"/>
              </a:rPr>
              <a:t>siendo importante, </a:t>
            </a:r>
            <a:r>
              <a:rPr lang="es-CL" sz="1500" kern="0" dirty="0">
                <a:solidFill>
                  <a:srgbClr val="000000"/>
                </a:solidFill>
                <a:latin typeface="Calibri" pitchFamily="34" charset="0"/>
                <a:cs typeface="Calibri" pitchFamily="34" charset="0"/>
                <a:sym typeface="Arial"/>
                <a:rtl val="0"/>
              </a:rPr>
              <a:t>entre otros, la  creación y formalización de las áreas de auditoría interna y del cargo de gerente de riesgo en las estructuras de las compañías, así como la creación de diversos comités de </a:t>
            </a:r>
            <a:r>
              <a:rPr lang="es-CL" sz="1500" kern="0" dirty="0" smtClean="0">
                <a:solidFill>
                  <a:srgbClr val="000000"/>
                </a:solidFill>
                <a:latin typeface="Calibri" pitchFamily="34" charset="0"/>
                <a:cs typeface="Calibri" pitchFamily="34" charset="0"/>
                <a:sym typeface="Arial"/>
                <a:rtl val="0"/>
              </a:rPr>
              <a:t>directores</a:t>
            </a:r>
            <a:endParaRPr lang="es-CL" sz="1500" dirty="0">
              <a:latin typeface="Calibri" pitchFamily="34" charset="0"/>
              <a:cs typeface="Calibri" pitchFamily="34" charset="0"/>
            </a:endParaRPr>
          </a:p>
        </p:txBody>
      </p:sp>
    </p:spTree>
    <p:extLst>
      <p:ext uri="{BB962C8B-B14F-4D97-AF65-F5344CB8AC3E}">
        <p14:creationId xmlns:p14="http://schemas.microsoft.com/office/powerpoint/2010/main" val="2048484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title"/>
          </p:nvPr>
        </p:nvSpPr>
        <p:spPr>
          <a:xfrm>
            <a:off x="1187450" y="188913"/>
            <a:ext cx="7056958" cy="1143000"/>
          </a:xfrm>
          <a:noFill/>
        </p:spPr>
        <p:txBody>
          <a:bodyPr/>
          <a:lstStyle/>
          <a:p>
            <a:r>
              <a:rPr lang="es-CL" dirty="0" smtClean="0">
                <a:latin typeface="Calibri" pitchFamily="34" charset="0"/>
              </a:rPr>
              <a:t>La SVS y la autorregulación</a:t>
            </a:r>
          </a:p>
        </p:txBody>
      </p:sp>
      <p:sp>
        <p:nvSpPr>
          <p:cNvPr id="2" name="1 Rectángulo"/>
          <p:cNvSpPr/>
          <p:nvPr/>
        </p:nvSpPr>
        <p:spPr>
          <a:xfrm>
            <a:off x="251520" y="1700808"/>
            <a:ext cx="8352928" cy="4385816"/>
          </a:xfrm>
          <a:prstGeom prst="rect">
            <a:avLst/>
          </a:prstGeom>
        </p:spPr>
        <p:txBody>
          <a:bodyPr wrap="square">
            <a:spAutoFit/>
          </a:bodyPr>
          <a:lstStyle/>
          <a:p>
            <a:r>
              <a:rPr lang="es-CL" sz="2400" dirty="0" smtClean="0">
                <a:latin typeface="Calibri" pitchFamily="34" charset="0"/>
                <a:cs typeface="Calibri" pitchFamily="34" charset="0"/>
              </a:rPr>
              <a:t>Norma para las sociedades anónimas abiertas: </a:t>
            </a:r>
          </a:p>
          <a:p>
            <a:pPr lvl="0" algn="just"/>
            <a:endParaRPr lang="es-CL" sz="1500" dirty="0" smtClean="0">
              <a:latin typeface="Calibri"/>
              <a:ea typeface="Calibri"/>
              <a:cs typeface="Calibri"/>
              <a:sym typeface="Calibri"/>
              <a:rtl val="0"/>
            </a:endParaRPr>
          </a:p>
          <a:p>
            <a:pPr marL="457200" indent="-317500" algn="just">
              <a:buClr>
                <a:srgbClr val="000000"/>
              </a:buClr>
              <a:buSzPct val="116666"/>
              <a:buFont typeface="Arial"/>
              <a:buChar char="•"/>
            </a:pPr>
            <a:r>
              <a:rPr lang="es-CL" sz="1500" dirty="0">
                <a:latin typeface="Calibri" pitchFamily="34" charset="0"/>
                <a:cs typeface="Calibri" pitchFamily="34" charset="0"/>
              </a:rPr>
              <a:t>Por su parte, recientemente finalizó el proceso de consulta de una norma que establece principios relacionados a buenas prácticas de Gobierno Corporativo, frente a los cuales deberán autoevaluarse los Directorios de las sociedades anónimas </a:t>
            </a:r>
            <a:r>
              <a:rPr lang="es-CL" sz="1500" dirty="0" smtClean="0">
                <a:latin typeface="Calibri" pitchFamily="34" charset="0"/>
                <a:cs typeface="Calibri" pitchFamily="34" charset="0"/>
              </a:rPr>
              <a:t>abiertas en </a:t>
            </a:r>
            <a:r>
              <a:rPr lang="es-CL" sz="1500" dirty="0">
                <a:latin typeface="Calibri" pitchFamily="34" charset="0"/>
                <a:cs typeface="Calibri" pitchFamily="34" charset="0"/>
              </a:rPr>
              <a:t>el formato </a:t>
            </a:r>
            <a:r>
              <a:rPr lang="es-CL" sz="1500" i="1" dirty="0">
                <a:latin typeface="Calibri" pitchFamily="34" charset="0"/>
                <a:cs typeface="Calibri" pitchFamily="34" charset="0"/>
              </a:rPr>
              <a:t>“</a:t>
            </a:r>
            <a:r>
              <a:rPr lang="es-CL" sz="1500" i="1" dirty="0" err="1">
                <a:latin typeface="Calibri" pitchFamily="34" charset="0"/>
                <a:cs typeface="Calibri" pitchFamily="34" charset="0"/>
              </a:rPr>
              <a:t>comply</a:t>
            </a:r>
            <a:r>
              <a:rPr lang="es-CL" sz="1500" i="1" dirty="0">
                <a:latin typeface="Calibri" pitchFamily="34" charset="0"/>
                <a:cs typeface="Calibri" pitchFamily="34" charset="0"/>
              </a:rPr>
              <a:t> </a:t>
            </a:r>
            <a:r>
              <a:rPr lang="es-CL" sz="1500" i="1" dirty="0" err="1">
                <a:latin typeface="Calibri" pitchFamily="34" charset="0"/>
                <a:cs typeface="Calibri" pitchFamily="34" charset="0"/>
              </a:rPr>
              <a:t>or</a:t>
            </a:r>
            <a:r>
              <a:rPr lang="es-CL" sz="1500" i="1" dirty="0">
                <a:latin typeface="Calibri" pitchFamily="34" charset="0"/>
                <a:cs typeface="Calibri" pitchFamily="34" charset="0"/>
              </a:rPr>
              <a:t> </a:t>
            </a:r>
            <a:r>
              <a:rPr lang="es-CL" sz="1500" i="1" dirty="0" err="1">
                <a:latin typeface="Calibri" pitchFamily="34" charset="0"/>
                <a:cs typeface="Calibri" pitchFamily="34" charset="0"/>
              </a:rPr>
              <a:t>explain</a:t>
            </a:r>
            <a:r>
              <a:rPr lang="es-CL" sz="1500" i="1" dirty="0">
                <a:latin typeface="Calibri" pitchFamily="34" charset="0"/>
                <a:cs typeface="Calibri" pitchFamily="34" charset="0"/>
              </a:rPr>
              <a:t>”   </a:t>
            </a:r>
          </a:p>
          <a:p>
            <a:pPr marL="139700" algn="just">
              <a:buClr>
                <a:srgbClr val="000000"/>
              </a:buClr>
              <a:buSzPct val="116666"/>
            </a:pPr>
            <a:endParaRPr lang="es-CL" sz="1500" dirty="0" smtClean="0">
              <a:solidFill>
                <a:schemeClr val="dk1"/>
              </a:solidFill>
              <a:latin typeface="Calibri"/>
              <a:ea typeface="Calibri"/>
              <a:cs typeface="Calibri"/>
              <a:sym typeface="Calibri"/>
              <a:rtl val="0"/>
            </a:endParaRPr>
          </a:p>
          <a:p>
            <a:pPr marL="457200" indent="-317500" algn="just">
              <a:buClr>
                <a:srgbClr val="000000"/>
              </a:buClr>
              <a:buSzPct val="116666"/>
              <a:buFont typeface="Arial"/>
              <a:buChar char="•"/>
            </a:pPr>
            <a:r>
              <a:rPr lang="x-none" sz="1500" smtClean="0">
                <a:solidFill>
                  <a:schemeClr val="dk1"/>
                </a:solidFill>
                <a:latin typeface="Calibri"/>
                <a:ea typeface="Calibri"/>
                <a:cs typeface="Calibri"/>
                <a:sym typeface="Calibri"/>
                <a:rtl val="0"/>
              </a:rPr>
              <a:t>Dichos </a:t>
            </a:r>
            <a:r>
              <a:rPr lang="x-none" sz="1500">
                <a:solidFill>
                  <a:schemeClr val="dk1"/>
                </a:solidFill>
                <a:latin typeface="Calibri"/>
                <a:ea typeface="Calibri"/>
                <a:cs typeface="Calibri"/>
                <a:sym typeface="Calibri"/>
                <a:rtl val="0"/>
              </a:rPr>
              <a:t>principios no son requeridos por ley o normativa a los directorios, sino que corresponden a prácticas</a:t>
            </a:r>
            <a:r>
              <a:rPr lang="x-none" sz="1500">
                <a:latin typeface="Calibri"/>
                <a:ea typeface="Calibri"/>
                <a:cs typeface="Calibri"/>
                <a:sym typeface="Calibri"/>
                <a:rtl val="0"/>
              </a:rPr>
              <a:t> adicionales a éstas, y que nacieron de la discusión académica, recomendaciones de organismos internacionales como la OCDE,  revisión de códigos internacionales de buenas prácticas, y encuentros de directores </a:t>
            </a:r>
            <a:r>
              <a:rPr lang="es-CL" sz="1500" dirty="0">
                <a:latin typeface="Calibri"/>
                <a:ea typeface="Calibri"/>
                <a:cs typeface="Calibri"/>
                <a:sym typeface="Calibri"/>
                <a:rtl val="0"/>
              </a:rPr>
              <a:t>(ICARE 2012) </a:t>
            </a:r>
            <a:r>
              <a:rPr lang="x-none" sz="1500">
                <a:latin typeface="Calibri"/>
                <a:ea typeface="Calibri"/>
                <a:cs typeface="Calibri"/>
                <a:sym typeface="Calibri"/>
                <a:rtl val="0"/>
              </a:rPr>
              <a:t>y de centros de Gobierno </a:t>
            </a:r>
            <a:r>
              <a:rPr lang="x-none" sz="1500" smtClean="0">
                <a:latin typeface="Calibri"/>
                <a:ea typeface="Calibri"/>
                <a:cs typeface="Calibri"/>
                <a:sym typeface="Calibri"/>
                <a:rtl val="0"/>
              </a:rPr>
              <a:t>Corporativo</a:t>
            </a:r>
            <a:endParaRPr lang="es-CL" sz="1500" dirty="0" smtClean="0">
              <a:latin typeface="Calibri"/>
              <a:ea typeface="Calibri"/>
              <a:cs typeface="Calibri"/>
              <a:sym typeface="Calibri"/>
              <a:rtl val="0"/>
            </a:endParaRPr>
          </a:p>
          <a:p>
            <a:pPr marL="139700" lvl="0" algn="just">
              <a:buClr>
                <a:srgbClr val="000000"/>
              </a:buClr>
              <a:buSzPct val="116666"/>
            </a:pPr>
            <a:endParaRPr lang="es-CL" sz="1500" dirty="0" smtClean="0">
              <a:solidFill>
                <a:schemeClr val="dk1"/>
              </a:solidFill>
              <a:latin typeface="Calibri"/>
              <a:ea typeface="Calibri"/>
              <a:cs typeface="Calibri"/>
              <a:sym typeface="Calibri"/>
              <a:rtl val="0"/>
            </a:endParaRPr>
          </a:p>
          <a:p>
            <a:pPr marL="457200" lvl="0" indent="-317500" algn="just">
              <a:buClr>
                <a:srgbClr val="000000"/>
              </a:buClr>
              <a:buSzPct val="116666"/>
              <a:buFont typeface="Arial"/>
              <a:buChar char="•"/>
            </a:pPr>
            <a:r>
              <a:rPr lang="x-none" sz="1500" smtClean="0">
                <a:solidFill>
                  <a:schemeClr val="dk1"/>
                </a:solidFill>
                <a:latin typeface="Calibri"/>
                <a:ea typeface="Calibri"/>
                <a:cs typeface="Calibri"/>
                <a:sym typeface="Calibri"/>
                <a:rtl val="0"/>
              </a:rPr>
              <a:t>El </a:t>
            </a:r>
            <a:r>
              <a:rPr lang="x-none" sz="1500">
                <a:solidFill>
                  <a:schemeClr val="dk1"/>
                </a:solidFill>
                <a:latin typeface="Calibri"/>
                <a:ea typeface="Calibri"/>
                <a:cs typeface="Calibri"/>
                <a:sym typeface="Calibri"/>
                <a:rtl val="0"/>
              </a:rPr>
              <a:t>objetivo principal de esta normativa es promover la adopción de buenas prácticas de gobierno </a:t>
            </a:r>
            <a:r>
              <a:rPr lang="x-none" sz="1500" smtClean="0">
                <a:solidFill>
                  <a:schemeClr val="dk1"/>
                </a:solidFill>
                <a:latin typeface="Calibri"/>
                <a:ea typeface="Calibri"/>
                <a:cs typeface="Calibri"/>
                <a:sym typeface="Calibri"/>
                <a:rtl val="0"/>
              </a:rPr>
              <a:t>corporativo</a:t>
            </a:r>
            <a:r>
              <a:rPr lang="es-CL" sz="1500" dirty="0" smtClean="0">
                <a:solidFill>
                  <a:schemeClr val="dk1"/>
                </a:solidFill>
                <a:latin typeface="Calibri"/>
                <a:ea typeface="Calibri"/>
                <a:cs typeface="Calibri"/>
                <a:sym typeface="Calibri"/>
                <a:rtl val="0"/>
              </a:rPr>
              <a:t>. Además, i</a:t>
            </a:r>
            <a:r>
              <a:rPr lang="x-none" sz="1500" smtClean="0">
                <a:solidFill>
                  <a:schemeClr val="dk1"/>
                </a:solidFill>
                <a:latin typeface="Calibri"/>
                <a:ea typeface="Calibri"/>
                <a:cs typeface="Calibri"/>
                <a:sym typeface="Calibri"/>
                <a:rtl val="0"/>
              </a:rPr>
              <a:t>nversionistas </a:t>
            </a:r>
            <a:r>
              <a:rPr lang="x-none" sz="1500">
                <a:solidFill>
                  <a:schemeClr val="dk1"/>
                </a:solidFill>
                <a:latin typeface="Calibri"/>
                <a:ea typeface="Calibri"/>
                <a:cs typeface="Calibri"/>
                <a:sym typeface="Calibri"/>
                <a:rtl val="0"/>
              </a:rPr>
              <a:t>más informados serían agentes activos de dicha promoción de buenos estándares de </a:t>
            </a:r>
            <a:r>
              <a:rPr lang="x-none" sz="1500" smtClean="0">
                <a:solidFill>
                  <a:schemeClr val="dk1"/>
                </a:solidFill>
                <a:latin typeface="Calibri"/>
                <a:ea typeface="Calibri"/>
                <a:cs typeface="Calibri"/>
                <a:sym typeface="Calibri"/>
                <a:rtl val="0"/>
              </a:rPr>
              <a:t>GC</a:t>
            </a:r>
            <a:endParaRPr lang="es-CL" sz="1500" dirty="0" smtClean="0">
              <a:solidFill>
                <a:schemeClr val="dk1"/>
              </a:solidFill>
              <a:latin typeface="Calibri"/>
              <a:ea typeface="Calibri"/>
              <a:cs typeface="Calibri"/>
              <a:sym typeface="Calibri"/>
              <a:rtl val="0"/>
            </a:endParaRPr>
          </a:p>
          <a:p>
            <a:pPr marL="457200" lvl="0" indent="-317500" algn="just">
              <a:buClr>
                <a:srgbClr val="000000"/>
              </a:buClr>
              <a:buSzPct val="116666"/>
              <a:buFont typeface="Arial"/>
              <a:buChar char="•"/>
            </a:pPr>
            <a:endParaRPr lang="es-CL" sz="1500" dirty="0">
              <a:solidFill>
                <a:schemeClr val="dk1"/>
              </a:solidFill>
              <a:latin typeface="Calibri"/>
              <a:ea typeface="Calibri"/>
              <a:cs typeface="Calibri"/>
              <a:sym typeface="Calibri"/>
              <a:rtl val="0"/>
            </a:endParaRPr>
          </a:p>
          <a:p>
            <a:pPr marL="457200" indent="-317500" algn="just">
              <a:buClr>
                <a:srgbClr val="000000"/>
              </a:buClr>
              <a:buSzPct val="116666"/>
              <a:buFont typeface="Arial"/>
              <a:buChar char="•"/>
            </a:pPr>
            <a:r>
              <a:rPr lang="x-none" sz="1500">
                <a:latin typeface="Calibri"/>
                <a:ea typeface="Calibri"/>
                <a:cs typeface="Calibri"/>
                <a:sym typeface="Calibri"/>
                <a:rtl val="0"/>
              </a:rPr>
              <a:t>La autoevaluación deberá enviarse a la SVS, a las Bolsas de Valores y publicarse en el sitio web del </a:t>
            </a:r>
            <a:r>
              <a:rPr lang="x-none" sz="1500" smtClean="0">
                <a:latin typeface="Calibri"/>
                <a:ea typeface="Calibri"/>
                <a:cs typeface="Calibri"/>
                <a:sym typeface="Calibri"/>
                <a:rtl val="0"/>
              </a:rPr>
              <a:t>emisor</a:t>
            </a:r>
            <a:r>
              <a:rPr lang="es-ES" sz="1500" dirty="0" smtClean="0">
                <a:latin typeface="Calibri"/>
                <a:ea typeface="Calibri"/>
                <a:cs typeface="Calibri"/>
                <a:sym typeface="Calibri"/>
                <a:rtl val="0"/>
              </a:rPr>
              <a:t> una vez al año</a:t>
            </a:r>
            <a:endParaRPr lang="es-CL" sz="1500" dirty="0">
              <a:latin typeface="Calibri" pitchFamily="34" charset="0"/>
              <a:cs typeface="Calibri" pitchFamily="34" charset="0"/>
            </a:endParaRPr>
          </a:p>
        </p:txBody>
      </p:sp>
    </p:spTree>
    <p:extLst>
      <p:ext uri="{BB962C8B-B14F-4D97-AF65-F5344CB8AC3E}">
        <p14:creationId xmlns:p14="http://schemas.microsoft.com/office/powerpoint/2010/main" val="2101226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ext Box 20"/>
          <p:cNvSpPr txBox="1">
            <a:spLocks noChangeArrowheads="1"/>
          </p:cNvSpPr>
          <p:nvPr/>
        </p:nvSpPr>
        <p:spPr bwMode="auto">
          <a:xfrm>
            <a:off x="251520" y="1700808"/>
            <a:ext cx="7992888" cy="4559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5113" indent="-26511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38238"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eaLnBrk="1" hangingPunct="1">
              <a:spcBef>
                <a:spcPct val="30000"/>
              </a:spcBef>
            </a:pPr>
            <a:r>
              <a:rPr lang="es-CL" sz="2400" dirty="0">
                <a:latin typeface="Calibri" pitchFamily="34" charset="0"/>
                <a:cs typeface="Calibri" pitchFamily="34" charset="0"/>
              </a:rPr>
              <a:t>Norma para las sociedades anónimas abiertas: </a:t>
            </a:r>
          </a:p>
          <a:p>
            <a:pPr marL="0" indent="0" eaLnBrk="1" hangingPunct="1">
              <a:spcBef>
                <a:spcPct val="30000"/>
              </a:spcBef>
            </a:pPr>
            <a:endParaRPr lang="es-ES" b="1" dirty="0" smtClean="0">
              <a:latin typeface="Calibri" pitchFamily="34" charset="0"/>
            </a:endParaRPr>
          </a:p>
          <a:p>
            <a:pPr marL="0" indent="0" eaLnBrk="1" hangingPunct="1">
              <a:spcBef>
                <a:spcPct val="30000"/>
              </a:spcBef>
            </a:pPr>
            <a:r>
              <a:rPr lang="es-ES" b="1" dirty="0" smtClean="0">
                <a:latin typeface="Calibri" pitchFamily="34" charset="0"/>
              </a:rPr>
              <a:t>		¿Sobre qué?</a:t>
            </a:r>
          </a:p>
          <a:p>
            <a:pPr eaLnBrk="1" hangingPunct="1">
              <a:spcBef>
                <a:spcPct val="30000"/>
              </a:spcBef>
              <a:buFontTx/>
              <a:buChar char="•"/>
            </a:pPr>
            <a:endParaRPr lang="es-ES" dirty="0">
              <a:latin typeface="Calibri" pitchFamily="34" charset="0"/>
            </a:endParaRPr>
          </a:p>
          <a:p>
            <a:pPr lvl="4" eaLnBrk="1" hangingPunct="1">
              <a:spcBef>
                <a:spcPct val="30000"/>
              </a:spcBef>
              <a:buFontTx/>
              <a:buChar char="•"/>
            </a:pPr>
            <a:r>
              <a:rPr lang="es-ES" dirty="0" smtClean="0">
                <a:latin typeface="Calibri" pitchFamily="34" charset="0"/>
              </a:rPr>
              <a:t>Sobre el adecuado ejercicio del cargo de director</a:t>
            </a:r>
            <a:endParaRPr lang="es-ES" dirty="0">
              <a:latin typeface="Calibri" pitchFamily="34" charset="0"/>
            </a:endParaRPr>
          </a:p>
          <a:p>
            <a:pPr marL="0" indent="0" eaLnBrk="1" hangingPunct="1">
              <a:spcBef>
                <a:spcPts val="600"/>
              </a:spcBef>
              <a:spcAft>
                <a:spcPts val="400"/>
              </a:spcAft>
            </a:pPr>
            <a:endParaRPr lang="es-ES" dirty="0" smtClean="0">
              <a:latin typeface="Calibri" pitchFamily="34" charset="0"/>
            </a:endParaRPr>
          </a:p>
          <a:p>
            <a:pPr lvl="4" eaLnBrk="1" hangingPunct="1">
              <a:spcBef>
                <a:spcPts val="600"/>
              </a:spcBef>
              <a:spcAft>
                <a:spcPts val="400"/>
              </a:spcAft>
              <a:buFontTx/>
              <a:buChar char="•"/>
            </a:pPr>
            <a:r>
              <a:rPr lang="es-ES" dirty="0" smtClean="0">
                <a:latin typeface="Calibri" pitchFamily="34" charset="0"/>
              </a:rPr>
              <a:t>Sobre la relación entre la sociedad, los accionistas y el público en general</a:t>
            </a:r>
            <a:endParaRPr lang="es-ES" dirty="0">
              <a:latin typeface="Calibri" pitchFamily="34" charset="0"/>
            </a:endParaRPr>
          </a:p>
          <a:p>
            <a:pPr marL="0" indent="0" eaLnBrk="1" hangingPunct="1">
              <a:spcBef>
                <a:spcPts val="600"/>
              </a:spcBef>
              <a:spcAft>
                <a:spcPts val="400"/>
              </a:spcAft>
            </a:pPr>
            <a:endParaRPr lang="es-ES" dirty="0" smtClean="0">
              <a:latin typeface="Calibri" pitchFamily="34" charset="0"/>
            </a:endParaRPr>
          </a:p>
          <a:p>
            <a:pPr lvl="4" eaLnBrk="1" hangingPunct="1">
              <a:spcBef>
                <a:spcPts val="600"/>
              </a:spcBef>
              <a:spcAft>
                <a:spcPts val="400"/>
              </a:spcAft>
              <a:buFontTx/>
              <a:buChar char="•"/>
            </a:pPr>
            <a:r>
              <a:rPr lang="es-ES" dirty="0" smtClean="0">
                <a:latin typeface="Calibri" pitchFamily="34" charset="0"/>
              </a:rPr>
              <a:t>Sobre las políticas relacionadas a los ejecutivos principales</a:t>
            </a:r>
          </a:p>
          <a:p>
            <a:pPr marL="0" indent="0" eaLnBrk="1" hangingPunct="1">
              <a:spcBef>
                <a:spcPts val="600"/>
              </a:spcBef>
              <a:spcAft>
                <a:spcPts val="400"/>
              </a:spcAft>
            </a:pPr>
            <a:endParaRPr lang="es-ES" dirty="0" smtClean="0">
              <a:latin typeface="Calibri" pitchFamily="34" charset="0"/>
            </a:endParaRPr>
          </a:p>
          <a:p>
            <a:pPr lvl="4" eaLnBrk="1" hangingPunct="1">
              <a:spcBef>
                <a:spcPts val="600"/>
              </a:spcBef>
              <a:spcAft>
                <a:spcPts val="400"/>
              </a:spcAft>
              <a:buFontTx/>
              <a:buChar char="•"/>
            </a:pPr>
            <a:r>
              <a:rPr lang="es-ES" dirty="0" smtClean="0">
                <a:latin typeface="Calibri" pitchFamily="34" charset="0"/>
              </a:rPr>
              <a:t>Sobre la gestión de riesgos y control interno</a:t>
            </a:r>
          </a:p>
        </p:txBody>
      </p:sp>
      <p:sp>
        <p:nvSpPr>
          <p:cNvPr id="14342" name="Text Box 8"/>
          <p:cNvSpPr txBox="1">
            <a:spLocks noChangeArrowheads="1"/>
          </p:cNvSpPr>
          <p:nvPr/>
        </p:nvSpPr>
        <p:spPr bwMode="auto">
          <a:xfrm rot="10800000">
            <a:off x="963468" y="2348880"/>
            <a:ext cx="800219" cy="3930599"/>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vert="eaVert"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s-CL" sz="2000" b="1" dirty="0" smtClean="0">
                <a:solidFill>
                  <a:srgbClr val="0000CC"/>
                </a:solidFill>
                <a:latin typeface="Calibri" pitchFamily="34" charset="0"/>
              </a:rPr>
              <a:t>PROFESIONALIZACIÓN DEL DIRECTORIO</a:t>
            </a:r>
            <a:endParaRPr lang="es-ES" sz="2000" b="1" dirty="0">
              <a:solidFill>
                <a:srgbClr val="0000CC"/>
              </a:solidFill>
              <a:latin typeface="Calibri" pitchFamily="34" charset="0"/>
            </a:endParaRPr>
          </a:p>
        </p:txBody>
      </p:sp>
      <p:sp>
        <p:nvSpPr>
          <p:cNvPr id="8" name="Rectangle 2"/>
          <p:cNvSpPr>
            <a:spLocks noChangeArrowheads="1"/>
          </p:cNvSpPr>
          <p:nvPr/>
        </p:nvSpPr>
        <p:spPr bwMode="auto">
          <a:xfrm>
            <a:off x="1043608" y="236"/>
            <a:ext cx="785574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5000"/>
              </a:lnSpc>
            </a:pPr>
            <a:r>
              <a:rPr lang="es-CL" sz="2400" dirty="0" smtClean="0">
                <a:solidFill>
                  <a:schemeClr val="bg1"/>
                </a:solidFill>
                <a:latin typeface="Calibri" pitchFamily="34" charset="0"/>
                <a:cs typeface="Calibri" pitchFamily="34" charset="0"/>
              </a:rPr>
              <a:t> </a:t>
            </a:r>
          </a:p>
          <a:p>
            <a:pPr>
              <a:lnSpc>
                <a:spcPct val="85000"/>
              </a:lnSpc>
            </a:pPr>
            <a:r>
              <a:rPr lang="es-CL" sz="3200" dirty="0" smtClean="0">
                <a:solidFill>
                  <a:schemeClr val="bg1"/>
                </a:solidFill>
                <a:latin typeface="Calibri" pitchFamily="34" charset="0"/>
                <a:cs typeface="Calibri" pitchFamily="34" charset="0"/>
              </a:rPr>
              <a:t>Autorregulación del </a:t>
            </a:r>
            <a:r>
              <a:rPr lang="es-CL" sz="3200" dirty="0">
                <a:solidFill>
                  <a:schemeClr val="bg1"/>
                </a:solidFill>
                <a:latin typeface="Calibri" pitchFamily="34" charset="0"/>
                <a:cs typeface="Calibri" pitchFamily="34" charset="0"/>
              </a:rPr>
              <a:t>Gobierno </a:t>
            </a:r>
            <a:r>
              <a:rPr lang="es-CL" sz="3200" dirty="0" smtClean="0">
                <a:solidFill>
                  <a:schemeClr val="bg1"/>
                </a:solidFill>
                <a:latin typeface="Calibri" pitchFamily="34" charset="0"/>
                <a:cs typeface="Calibri" pitchFamily="34" charset="0"/>
              </a:rPr>
              <a:t>Corporativo</a:t>
            </a:r>
            <a:endParaRPr lang="es-ES" sz="32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33499545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5" name="Shape 205"/>
          <p:cNvSpPr/>
          <p:nvPr/>
        </p:nvSpPr>
        <p:spPr>
          <a:xfrm>
            <a:off x="1115616" y="260647"/>
            <a:ext cx="7128792" cy="535491"/>
          </a:xfrm>
          <a:prstGeom prst="rect">
            <a:avLst/>
          </a:prstGeom>
          <a:noFill/>
          <a:ln>
            <a:noFill/>
          </a:ln>
        </p:spPr>
        <p:txBody>
          <a:bodyPr wrap="square" lIns="91425" tIns="45700" rIns="91425" bIns="45700" anchor="t" anchorCtr="0">
            <a:spAutoFit/>
          </a:bodyPr>
          <a:lstStyle/>
          <a:p>
            <a:pPr marL="0" marR="0" lvl="0" indent="0" algn="l" rtl="0">
              <a:lnSpc>
                <a:spcPct val="90000"/>
              </a:lnSpc>
              <a:spcBef>
                <a:spcPts val="0"/>
              </a:spcBef>
              <a:spcAft>
                <a:spcPts val="0"/>
              </a:spcAft>
              <a:buSzPct val="25000"/>
              <a:buNone/>
            </a:pPr>
            <a:r>
              <a:rPr lang="x-none" sz="3200" b="0" i="0" u="none" strike="noStrike" cap="none" baseline="0">
                <a:solidFill>
                  <a:schemeClr val="lt1"/>
                </a:solidFill>
                <a:latin typeface="Calibri"/>
                <a:ea typeface="Calibri"/>
                <a:cs typeface="Calibri"/>
                <a:sym typeface="Calibri"/>
              </a:rPr>
              <a:t>Comentarios a la </a:t>
            </a:r>
            <a:r>
              <a:rPr lang="x-none" sz="3200" b="0" i="0" u="none" strike="noStrike" cap="none" baseline="0" smtClean="0">
                <a:solidFill>
                  <a:schemeClr val="lt1"/>
                </a:solidFill>
                <a:latin typeface="Calibri"/>
                <a:ea typeface="Calibri"/>
                <a:cs typeface="Calibri"/>
                <a:sym typeface="Calibri"/>
              </a:rPr>
              <a:t>norma</a:t>
            </a:r>
            <a:r>
              <a:rPr lang="es-CL" sz="3200" b="0" i="0" u="none" strike="noStrike" cap="none" dirty="0" smtClean="0">
                <a:solidFill>
                  <a:schemeClr val="lt1"/>
                </a:solidFill>
                <a:latin typeface="Calibri"/>
                <a:ea typeface="Calibri"/>
                <a:cs typeface="Calibri"/>
                <a:sym typeface="Calibri"/>
              </a:rPr>
              <a:t> para S.A. abiertas</a:t>
            </a:r>
            <a:endParaRPr lang="x-none" sz="3200" b="0" i="0" u="none" strike="noStrike" cap="none" baseline="0">
              <a:solidFill>
                <a:schemeClr val="lt1"/>
              </a:solidFill>
              <a:latin typeface="Calibri"/>
              <a:ea typeface="Calibri"/>
              <a:cs typeface="Calibri"/>
              <a:sym typeface="Calibri"/>
            </a:endParaRPr>
          </a:p>
        </p:txBody>
      </p:sp>
      <p:sp>
        <p:nvSpPr>
          <p:cNvPr id="206" name="Shape 206"/>
          <p:cNvSpPr/>
          <p:nvPr/>
        </p:nvSpPr>
        <p:spPr>
          <a:xfrm>
            <a:off x="698618" y="1810110"/>
            <a:ext cx="7344899" cy="3631723"/>
          </a:xfrm>
          <a:prstGeom prst="rect">
            <a:avLst/>
          </a:prstGeom>
          <a:noFill/>
          <a:ln>
            <a:noFill/>
          </a:ln>
        </p:spPr>
        <p:txBody>
          <a:bodyPr lIns="91425" tIns="45700" rIns="91425" bIns="45700" anchor="t" anchorCtr="0">
            <a:spAutoFit/>
          </a:bodyPr>
          <a:lstStyle/>
          <a:p>
            <a:pPr marL="0" marR="0" lvl="0" indent="0" algn="just" rtl="0">
              <a:spcBef>
                <a:spcPts val="0"/>
              </a:spcBef>
              <a:spcAft>
                <a:spcPts val="0"/>
              </a:spcAft>
              <a:buSzPct val="25000"/>
              <a:buNone/>
            </a:pPr>
            <a:r>
              <a:rPr lang="x-none">
                <a:solidFill>
                  <a:schemeClr val="dk1"/>
                </a:solidFill>
                <a:latin typeface="Calibri" pitchFamily="34" charset="0"/>
                <a:ea typeface="Calibri"/>
                <a:cs typeface="Calibri" pitchFamily="34" charset="0"/>
                <a:sym typeface="Calibri"/>
              </a:rPr>
              <a:t>Durante el proceso de consulta se recibió un alto volumen de comentarios (en proceso de análisis), </a:t>
            </a:r>
            <a:r>
              <a:rPr lang="es-CL" dirty="0" smtClean="0">
                <a:solidFill>
                  <a:schemeClr val="dk1"/>
                </a:solidFill>
                <a:latin typeface="Calibri" pitchFamily="34" charset="0"/>
                <a:ea typeface="Calibri"/>
                <a:cs typeface="Calibri" pitchFamily="34" charset="0"/>
                <a:sym typeface="Calibri"/>
              </a:rPr>
              <a:t>y además la Norma </a:t>
            </a:r>
            <a:r>
              <a:rPr lang="x-none" smtClean="0">
                <a:solidFill>
                  <a:schemeClr val="dk1"/>
                </a:solidFill>
                <a:latin typeface="Calibri" pitchFamily="34" charset="0"/>
                <a:ea typeface="Calibri"/>
                <a:cs typeface="Calibri" pitchFamily="34" charset="0"/>
                <a:sym typeface="Calibri"/>
              </a:rPr>
              <a:t>ha </a:t>
            </a:r>
            <a:r>
              <a:rPr lang="x-none">
                <a:solidFill>
                  <a:schemeClr val="dk1"/>
                </a:solidFill>
                <a:latin typeface="Calibri" pitchFamily="34" charset="0"/>
                <a:ea typeface="Calibri"/>
                <a:cs typeface="Calibri" pitchFamily="34" charset="0"/>
                <a:sym typeface="Calibri"/>
              </a:rPr>
              <a:t>sido también ampliamente comentada en distintos medios. Al respecto, queremos precisar lo siguiente:</a:t>
            </a:r>
          </a:p>
          <a:p>
            <a:endParaRPr lang="es-CL" dirty="0" smtClean="0">
              <a:solidFill>
                <a:schemeClr val="dk1"/>
              </a:solidFill>
              <a:latin typeface="Calibri" pitchFamily="34" charset="0"/>
              <a:ea typeface="Calibri"/>
              <a:cs typeface="Calibri" pitchFamily="34" charset="0"/>
              <a:sym typeface="Calibri"/>
            </a:endParaRPr>
          </a:p>
          <a:p>
            <a:endParaRPr lang="x-none">
              <a:solidFill>
                <a:schemeClr val="dk1"/>
              </a:solidFill>
              <a:latin typeface="Calibri" pitchFamily="34" charset="0"/>
              <a:ea typeface="Calibri"/>
              <a:cs typeface="Calibri" pitchFamily="34" charset="0"/>
              <a:sym typeface="Calibri"/>
            </a:endParaRPr>
          </a:p>
          <a:p>
            <a:pPr marL="457200" marR="0" lvl="0" indent="-317500" algn="just" rtl="0">
              <a:spcBef>
                <a:spcPts val="0"/>
              </a:spcBef>
              <a:spcAft>
                <a:spcPts val="0"/>
              </a:spcAft>
              <a:buClr>
                <a:srgbClr val="000000"/>
              </a:buClr>
              <a:buSzPct val="129629"/>
              <a:buFont typeface="Arial"/>
              <a:buChar char="•"/>
            </a:pPr>
            <a:r>
              <a:rPr lang="x-none">
                <a:solidFill>
                  <a:schemeClr val="dk1"/>
                </a:solidFill>
                <a:latin typeface="Calibri" pitchFamily="34" charset="0"/>
                <a:cs typeface="Calibri" pitchFamily="34" charset="0"/>
              </a:rPr>
              <a:t>Visión de la Norma como un todo, e importancia de las explicaciones sobre el grado de cumplimiento de los principios</a:t>
            </a:r>
          </a:p>
          <a:p>
            <a:endParaRPr lang="x-none">
              <a:solidFill>
                <a:schemeClr val="dk1"/>
              </a:solidFill>
              <a:latin typeface="Calibri" pitchFamily="34" charset="0"/>
              <a:cs typeface="Calibri" pitchFamily="34" charset="0"/>
            </a:endParaRPr>
          </a:p>
          <a:p>
            <a:pPr marL="457200" marR="0" lvl="0" indent="-317500" algn="just" rtl="0">
              <a:spcBef>
                <a:spcPts val="0"/>
              </a:spcBef>
              <a:spcAft>
                <a:spcPts val="0"/>
              </a:spcAft>
              <a:buClr>
                <a:srgbClr val="000000"/>
              </a:buClr>
              <a:buSzPct val="129629"/>
              <a:buFont typeface="Arial"/>
              <a:buChar char="•"/>
            </a:pPr>
            <a:r>
              <a:rPr lang="x-none">
                <a:solidFill>
                  <a:schemeClr val="dk1"/>
                </a:solidFill>
                <a:latin typeface="Calibri" pitchFamily="34" charset="0"/>
                <a:cs typeface="Calibri" pitchFamily="34" charset="0"/>
              </a:rPr>
              <a:t>Construcción de índices o </a:t>
            </a:r>
            <a:r>
              <a:rPr lang="x-none" i="1">
                <a:solidFill>
                  <a:schemeClr val="dk1"/>
                </a:solidFill>
                <a:latin typeface="Calibri" pitchFamily="34" charset="0"/>
                <a:cs typeface="Calibri" pitchFamily="34" charset="0"/>
              </a:rPr>
              <a:t>rankings</a:t>
            </a:r>
          </a:p>
          <a:p>
            <a:endParaRPr lang="x-none" i="1">
              <a:solidFill>
                <a:schemeClr val="dk1"/>
              </a:solidFill>
              <a:latin typeface="Calibri" pitchFamily="34" charset="0"/>
              <a:cs typeface="Calibri" pitchFamily="34" charset="0"/>
            </a:endParaRPr>
          </a:p>
          <a:p>
            <a:pPr marL="457200" marR="0" lvl="0" indent="-317500" algn="just" rtl="0">
              <a:spcBef>
                <a:spcPts val="0"/>
              </a:spcBef>
              <a:spcAft>
                <a:spcPts val="0"/>
              </a:spcAft>
              <a:buClr>
                <a:srgbClr val="000000"/>
              </a:buClr>
              <a:buSzPct val="129629"/>
              <a:buFont typeface="Arial"/>
              <a:buChar char="•"/>
            </a:pPr>
            <a:r>
              <a:rPr lang="x-none">
                <a:solidFill>
                  <a:schemeClr val="dk1"/>
                </a:solidFill>
                <a:latin typeface="Calibri" pitchFamily="34" charset="0"/>
                <a:cs typeface="Calibri" pitchFamily="34" charset="0"/>
              </a:rPr>
              <a:t>Principio sobre la evaluación del Directorio por un tercero (1.b)</a:t>
            </a:r>
          </a:p>
          <a:p>
            <a:endParaRPr lang="x-none" sz="1600">
              <a:solidFill>
                <a:schemeClr val="dk1"/>
              </a:solidFill>
              <a:latin typeface="Calibri" pitchFamily="34" charset="0"/>
              <a:cs typeface="Calibri" pitchFamily="34" charset="0"/>
            </a:endParaRPr>
          </a:p>
          <a:p>
            <a:endParaRPr lang="x-none" sz="1600">
              <a:solidFill>
                <a:schemeClr val="dk1"/>
              </a:solidFill>
              <a:latin typeface="Calibri" pitchFamily="34" charset="0"/>
              <a:cs typeface="Calibri" pitchFamily="34" charset="0"/>
            </a:endParaRPr>
          </a:p>
        </p:txBody>
      </p:sp>
    </p:spTree>
    <p:extLst>
      <p:ext uri="{BB962C8B-B14F-4D97-AF65-F5344CB8AC3E}">
        <p14:creationId xmlns:p14="http://schemas.microsoft.com/office/powerpoint/2010/main" val="3319678016"/>
      </p:ext>
    </p:extLst>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656567" y="1772816"/>
            <a:ext cx="7944777" cy="4967514"/>
          </a:xfrm>
          <a:prstGeom prst="rect">
            <a:avLst/>
          </a:prstGeom>
          <a:noFill/>
          <a:ln w="9525">
            <a:noFill/>
            <a:miter lim="800000"/>
            <a:headEnd/>
            <a:tailEnd/>
          </a:ln>
        </p:spPr>
        <p:txBody>
          <a:bodyPr wrap="square">
            <a:spAutoFit/>
          </a:bodyPr>
          <a:lstStyle/>
          <a:p>
            <a:pPr algn="just">
              <a:lnSpc>
                <a:spcPct val="120000"/>
              </a:lnSpc>
              <a:spcBef>
                <a:spcPts val="0"/>
              </a:spcBef>
              <a:defRPr/>
            </a:pPr>
            <a:r>
              <a:rPr lang="es-CL" sz="2400" dirty="0" smtClean="0">
                <a:latin typeface="Calibri" pitchFamily="34" charset="0"/>
                <a:cs typeface="Calibri" pitchFamily="34" charset="0"/>
              </a:rPr>
              <a:t>Rol de otros actores</a:t>
            </a:r>
          </a:p>
          <a:p>
            <a:pPr marL="285750" indent="-285750" algn="just">
              <a:lnSpc>
                <a:spcPct val="120000"/>
              </a:lnSpc>
              <a:spcBef>
                <a:spcPts val="0"/>
              </a:spcBef>
              <a:buFont typeface="Arial" pitchFamily="34" charset="0"/>
              <a:buChar char="•"/>
              <a:defRPr/>
            </a:pPr>
            <a:r>
              <a:rPr lang="es-CL" sz="1600" dirty="0" smtClean="0">
                <a:latin typeface="Calibri" pitchFamily="34" charset="0"/>
                <a:cs typeface="Calibri" pitchFamily="34" charset="0"/>
              </a:rPr>
              <a:t>No es un fenómeno que sólo le corresponde a las sociedades anónimas o compañías de seguros. Diversas </a:t>
            </a:r>
            <a:r>
              <a:rPr lang="es-CL" sz="1600" dirty="0">
                <a:latin typeface="Calibri" pitchFamily="34" charset="0"/>
                <a:cs typeface="Calibri" pitchFamily="34" charset="0"/>
              </a:rPr>
              <a:t>i</a:t>
            </a:r>
            <a:r>
              <a:rPr lang="es-CL" sz="1600" dirty="0" smtClean="0">
                <a:latin typeface="Calibri" pitchFamily="34" charset="0"/>
                <a:cs typeface="Calibri" pitchFamily="34" charset="0"/>
              </a:rPr>
              <a:t>nstituciones también están llamadas </a:t>
            </a:r>
            <a:r>
              <a:rPr lang="es-CL" sz="1600" dirty="0">
                <a:latin typeface="Calibri" pitchFamily="34" charset="0"/>
                <a:cs typeface="Calibri" pitchFamily="34" charset="0"/>
              </a:rPr>
              <a:t>a participar: </a:t>
            </a:r>
            <a:endParaRPr lang="es-CL" sz="1600" dirty="0" smtClean="0">
              <a:latin typeface="Calibri" pitchFamily="34" charset="0"/>
              <a:cs typeface="Calibri" pitchFamily="34" charset="0"/>
            </a:endParaRPr>
          </a:p>
          <a:p>
            <a:pPr algn="just">
              <a:lnSpc>
                <a:spcPct val="120000"/>
              </a:lnSpc>
              <a:spcBef>
                <a:spcPts val="0"/>
              </a:spcBef>
              <a:defRPr/>
            </a:pPr>
            <a:endParaRPr lang="es-CL" sz="1600" dirty="0" smtClean="0">
              <a:latin typeface="Calibri" pitchFamily="34" charset="0"/>
              <a:cs typeface="Calibri" pitchFamily="34" charset="0"/>
            </a:endParaRPr>
          </a:p>
          <a:p>
            <a:pPr marL="631825" indent="-273050" algn="just">
              <a:lnSpc>
                <a:spcPct val="120000"/>
              </a:lnSpc>
              <a:spcBef>
                <a:spcPts val="0"/>
              </a:spcBef>
              <a:buFont typeface="Wingdings" pitchFamily="2" charset="2"/>
              <a:buChar char="ü"/>
              <a:defRPr/>
            </a:pPr>
            <a:r>
              <a:rPr lang="es-CL" sz="1600" dirty="0" smtClean="0">
                <a:latin typeface="Calibri" pitchFamily="34" charset="0"/>
                <a:cs typeface="Calibri" pitchFamily="34" charset="0"/>
              </a:rPr>
              <a:t>Bolsas </a:t>
            </a:r>
            <a:r>
              <a:rPr lang="es-CL" sz="1600" dirty="0">
                <a:latin typeface="Calibri" pitchFamily="34" charset="0"/>
                <a:cs typeface="Calibri" pitchFamily="34" charset="0"/>
              </a:rPr>
              <a:t>de valores</a:t>
            </a:r>
          </a:p>
          <a:p>
            <a:pPr marL="631825" indent="-273050" algn="just">
              <a:lnSpc>
                <a:spcPct val="120000"/>
              </a:lnSpc>
              <a:spcBef>
                <a:spcPts val="0"/>
              </a:spcBef>
              <a:buFont typeface="Wingdings" pitchFamily="2" charset="2"/>
              <a:buChar char="ü"/>
              <a:defRPr/>
            </a:pPr>
            <a:r>
              <a:rPr lang="es-CL" sz="1600" dirty="0">
                <a:latin typeface="Calibri" pitchFamily="34" charset="0"/>
                <a:cs typeface="Calibri" pitchFamily="34" charset="0"/>
              </a:rPr>
              <a:t>I</a:t>
            </a:r>
            <a:r>
              <a:rPr lang="es-CL" sz="1600" dirty="0" smtClean="0">
                <a:latin typeface="Calibri" pitchFamily="34" charset="0"/>
                <a:cs typeface="Calibri" pitchFamily="34" charset="0"/>
              </a:rPr>
              <a:t>ntermediarios </a:t>
            </a:r>
            <a:r>
              <a:rPr lang="es-CL" sz="1600" dirty="0">
                <a:latin typeface="Calibri" pitchFamily="34" charset="0"/>
                <a:cs typeface="Calibri" pitchFamily="34" charset="0"/>
              </a:rPr>
              <a:t>de </a:t>
            </a:r>
            <a:r>
              <a:rPr lang="es-CL" sz="1600" dirty="0" smtClean="0">
                <a:latin typeface="Calibri" pitchFamily="34" charset="0"/>
                <a:cs typeface="Calibri" pitchFamily="34" charset="0"/>
              </a:rPr>
              <a:t>valores</a:t>
            </a:r>
          </a:p>
          <a:p>
            <a:pPr marL="631825" indent="-273050" algn="just">
              <a:lnSpc>
                <a:spcPct val="120000"/>
              </a:lnSpc>
              <a:buFont typeface="Wingdings" pitchFamily="2" charset="2"/>
              <a:buChar char="ü"/>
              <a:defRPr/>
            </a:pPr>
            <a:r>
              <a:rPr lang="es-CL" sz="1600" dirty="0">
                <a:latin typeface="Calibri" pitchFamily="34" charset="0"/>
                <a:cs typeface="Calibri" pitchFamily="34" charset="0"/>
              </a:rPr>
              <a:t>Asesores de </a:t>
            </a:r>
            <a:r>
              <a:rPr lang="es-CL" sz="1600" dirty="0" smtClean="0">
                <a:latin typeface="Calibri" pitchFamily="34" charset="0"/>
                <a:cs typeface="Calibri" pitchFamily="34" charset="0"/>
              </a:rPr>
              <a:t>inversión</a:t>
            </a:r>
          </a:p>
          <a:p>
            <a:pPr marL="631825" indent="-273050" algn="just">
              <a:lnSpc>
                <a:spcPct val="120000"/>
              </a:lnSpc>
              <a:buFont typeface="Wingdings" pitchFamily="2" charset="2"/>
              <a:buChar char="ü"/>
              <a:defRPr/>
            </a:pPr>
            <a:r>
              <a:rPr lang="es-CL" sz="1600" dirty="0">
                <a:latin typeface="Calibri" pitchFamily="34" charset="0"/>
                <a:cs typeface="Calibri" pitchFamily="34" charset="0"/>
              </a:rPr>
              <a:t>Centros de </a:t>
            </a:r>
            <a:r>
              <a:rPr lang="es-CL" sz="1600" dirty="0" smtClean="0">
                <a:latin typeface="Calibri" pitchFamily="34" charset="0"/>
                <a:cs typeface="Calibri" pitchFamily="34" charset="0"/>
              </a:rPr>
              <a:t>GC</a:t>
            </a:r>
          </a:p>
          <a:p>
            <a:pPr marL="631825" indent="-273050" algn="just">
              <a:lnSpc>
                <a:spcPct val="120000"/>
              </a:lnSpc>
              <a:buFont typeface="Wingdings" pitchFamily="2" charset="2"/>
              <a:buChar char="ü"/>
              <a:defRPr/>
            </a:pPr>
            <a:r>
              <a:rPr lang="es-CL" sz="1600" dirty="0" smtClean="0">
                <a:latin typeface="Calibri" pitchFamily="34" charset="0"/>
                <a:cs typeface="Calibri" pitchFamily="34" charset="0"/>
              </a:rPr>
              <a:t>Asociaciones</a:t>
            </a:r>
          </a:p>
          <a:p>
            <a:pPr marL="631825" indent="-273050" algn="just">
              <a:lnSpc>
                <a:spcPct val="120000"/>
              </a:lnSpc>
              <a:buFont typeface="Wingdings" pitchFamily="2" charset="2"/>
              <a:buChar char="ü"/>
              <a:defRPr/>
            </a:pPr>
            <a:r>
              <a:rPr lang="es-CL" sz="1600" dirty="0" smtClean="0">
                <a:latin typeface="Calibri" pitchFamily="34" charset="0"/>
                <a:cs typeface="Calibri" pitchFamily="34" charset="0"/>
              </a:rPr>
              <a:t>Otros</a:t>
            </a:r>
          </a:p>
          <a:p>
            <a:pPr marL="358775" algn="just">
              <a:lnSpc>
                <a:spcPct val="120000"/>
              </a:lnSpc>
              <a:defRPr/>
            </a:pPr>
            <a:endParaRPr lang="es-CL" sz="1600" dirty="0">
              <a:latin typeface="Calibri" pitchFamily="34" charset="0"/>
              <a:cs typeface="Calibri" pitchFamily="34" charset="0"/>
            </a:endParaRPr>
          </a:p>
          <a:p>
            <a:pPr marL="285750" lvl="0" indent="-285750" algn="just">
              <a:lnSpc>
                <a:spcPct val="120000"/>
              </a:lnSpc>
              <a:buFont typeface="Arial" pitchFamily="34" charset="0"/>
              <a:buChar char="•"/>
              <a:defRPr/>
            </a:pPr>
            <a:r>
              <a:rPr lang="es-CL" sz="1600" dirty="0" smtClean="0">
                <a:solidFill>
                  <a:srgbClr val="000000"/>
                </a:solidFill>
                <a:latin typeface="Calibri" pitchFamily="34" charset="0"/>
                <a:cs typeface="Calibri" pitchFamily="34" charset="0"/>
              </a:rPr>
              <a:t>Algunas iniciativas donde pueden avanzar:</a:t>
            </a:r>
          </a:p>
          <a:p>
            <a:pPr marL="285750" lvl="0" indent="-285750" algn="just">
              <a:lnSpc>
                <a:spcPct val="120000"/>
              </a:lnSpc>
              <a:buFont typeface="Arial" pitchFamily="34" charset="0"/>
              <a:buChar char="•"/>
              <a:defRPr/>
            </a:pPr>
            <a:endParaRPr lang="es-CL" sz="1600" dirty="0" smtClean="0">
              <a:solidFill>
                <a:srgbClr val="000000"/>
              </a:solidFill>
              <a:latin typeface="Calibri" pitchFamily="34" charset="0"/>
              <a:cs typeface="Calibri" pitchFamily="34" charset="0"/>
            </a:endParaRPr>
          </a:p>
          <a:p>
            <a:pPr marL="631825" lvl="0" indent="-273050" algn="just">
              <a:lnSpc>
                <a:spcPct val="120000"/>
              </a:lnSpc>
              <a:buFont typeface="Wingdings" pitchFamily="2" charset="2"/>
              <a:buChar char="ü"/>
              <a:defRPr/>
            </a:pPr>
            <a:r>
              <a:rPr lang="es-CL" sz="1600" dirty="0" smtClean="0">
                <a:solidFill>
                  <a:srgbClr val="000000"/>
                </a:solidFill>
                <a:latin typeface="Calibri" pitchFamily="34" charset="0"/>
                <a:cs typeface="Calibri" pitchFamily="34" charset="0"/>
              </a:rPr>
              <a:t>Avanzar en transparencia corporativa (informes anuales de GC, índices, </a:t>
            </a:r>
            <a:r>
              <a:rPr lang="es-CL" sz="1600" dirty="0" err="1" smtClean="0">
                <a:solidFill>
                  <a:srgbClr val="000000"/>
                </a:solidFill>
                <a:latin typeface="Calibri" pitchFamily="34" charset="0"/>
                <a:cs typeface="Calibri" pitchFamily="34" charset="0"/>
              </a:rPr>
              <a:t>rankings</a:t>
            </a:r>
            <a:r>
              <a:rPr lang="es-CL" sz="1600" dirty="0" smtClean="0">
                <a:solidFill>
                  <a:srgbClr val="000000"/>
                </a:solidFill>
                <a:latin typeface="Calibri" pitchFamily="34" charset="0"/>
                <a:cs typeface="Calibri" pitchFamily="34" charset="0"/>
              </a:rPr>
              <a:t>, </a:t>
            </a:r>
            <a:r>
              <a:rPr lang="es-CL" sz="1600" dirty="0" err="1" smtClean="0">
                <a:solidFill>
                  <a:srgbClr val="000000"/>
                </a:solidFill>
                <a:latin typeface="Calibri" pitchFamily="34" charset="0"/>
                <a:cs typeface="Calibri" pitchFamily="34" charset="0"/>
              </a:rPr>
              <a:t>etc</a:t>
            </a:r>
            <a:r>
              <a:rPr lang="es-CL" sz="1600" dirty="0" smtClean="0">
                <a:solidFill>
                  <a:srgbClr val="000000"/>
                </a:solidFill>
                <a:latin typeface="Calibri" pitchFamily="34" charset="0"/>
                <a:cs typeface="Calibri" pitchFamily="34" charset="0"/>
              </a:rPr>
              <a:t>)</a:t>
            </a:r>
            <a:endParaRPr lang="es-CL" sz="1600" dirty="0">
              <a:solidFill>
                <a:srgbClr val="000000"/>
              </a:solidFill>
              <a:latin typeface="Calibri" pitchFamily="34" charset="0"/>
              <a:cs typeface="Calibri" pitchFamily="34" charset="0"/>
            </a:endParaRPr>
          </a:p>
          <a:p>
            <a:pPr marL="631825" lvl="0" indent="-273050" algn="just">
              <a:lnSpc>
                <a:spcPct val="120000"/>
              </a:lnSpc>
              <a:buFont typeface="Wingdings" pitchFamily="2" charset="2"/>
              <a:buChar char="ü"/>
              <a:defRPr/>
            </a:pPr>
            <a:r>
              <a:rPr lang="es-CL" sz="1600" dirty="0" smtClean="0">
                <a:solidFill>
                  <a:srgbClr val="000000"/>
                </a:solidFill>
                <a:latin typeface="Calibri" pitchFamily="34" charset="0"/>
                <a:cs typeface="Calibri" pitchFamily="34" charset="0"/>
              </a:rPr>
              <a:t>Desarrollo de perfil de riesgo de inversionistas</a:t>
            </a:r>
          </a:p>
          <a:p>
            <a:pPr marL="631825" indent="-273050" algn="just">
              <a:lnSpc>
                <a:spcPct val="120000"/>
              </a:lnSpc>
              <a:buFont typeface="Wingdings" pitchFamily="2" charset="2"/>
              <a:buChar char="ü"/>
              <a:defRPr/>
            </a:pPr>
            <a:r>
              <a:rPr lang="es-CL" sz="1600" dirty="0" smtClean="0">
                <a:solidFill>
                  <a:srgbClr val="000000"/>
                </a:solidFill>
                <a:latin typeface="Calibri" pitchFamily="34" charset="0"/>
                <a:cs typeface="Calibri" pitchFamily="34" charset="0"/>
              </a:rPr>
              <a:t>Desarrollo de mecanismos de atención de reclamos y protección al inversionista</a:t>
            </a:r>
            <a:endParaRPr lang="es-CL" sz="1600" dirty="0">
              <a:solidFill>
                <a:srgbClr val="000000"/>
              </a:solidFill>
              <a:latin typeface="Calibri" pitchFamily="34" charset="0"/>
              <a:cs typeface="Calibri" pitchFamily="34" charset="0"/>
            </a:endParaRPr>
          </a:p>
        </p:txBody>
      </p:sp>
      <p:sp>
        <p:nvSpPr>
          <p:cNvPr id="8" name="Rectangle 2"/>
          <p:cNvSpPr>
            <a:spLocks noChangeArrowheads="1"/>
          </p:cNvSpPr>
          <p:nvPr/>
        </p:nvSpPr>
        <p:spPr bwMode="auto">
          <a:xfrm>
            <a:off x="1043608" y="236"/>
            <a:ext cx="785574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5000"/>
              </a:lnSpc>
            </a:pPr>
            <a:r>
              <a:rPr lang="es-CL" sz="2400" dirty="0" smtClean="0">
                <a:solidFill>
                  <a:schemeClr val="bg1"/>
                </a:solidFill>
                <a:latin typeface="Calibri" pitchFamily="34" charset="0"/>
                <a:cs typeface="Calibri" pitchFamily="34" charset="0"/>
              </a:rPr>
              <a:t> </a:t>
            </a:r>
          </a:p>
          <a:p>
            <a:pPr>
              <a:lnSpc>
                <a:spcPct val="85000"/>
              </a:lnSpc>
            </a:pPr>
            <a:r>
              <a:rPr lang="es-CL" sz="3200" dirty="0" smtClean="0">
                <a:solidFill>
                  <a:schemeClr val="bg1"/>
                </a:solidFill>
                <a:latin typeface="Calibri" pitchFamily="34" charset="0"/>
                <a:cs typeface="Calibri" pitchFamily="34" charset="0"/>
              </a:rPr>
              <a:t>Autorregulación del </a:t>
            </a:r>
            <a:r>
              <a:rPr lang="es-CL" sz="3200" dirty="0">
                <a:solidFill>
                  <a:schemeClr val="bg1"/>
                </a:solidFill>
                <a:latin typeface="Calibri" pitchFamily="34" charset="0"/>
                <a:cs typeface="Calibri" pitchFamily="34" charset="0"/>
              </a:rPr>
              <a:t>Gobierno </a:t>
            </a:r>
            <a:r>
              <a:rPr lang="es-CL" sz="3200" dirty="0" smtClean="0">
                <a:solidFill>
                  <a:schemeClr val="bg1"/>
                </a:solidFill>
                <a:latin typeface="Calibri" pitchFamily="34" charset="0"/>
                <a:cs typeface="Calibri" pitchFamily="34" charset="0"/>
              </a:rPr>
              <a:t>Corporativo</a:t>
            </a:r>
            <a:endParaRPr lang="es-ES" sz="32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19510525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p:nvPr/>
        </p:nvSpPr>
        <p:spPr>
          <a:xfrm>
            <a:off x="683568" y="2118519"/>
            <a:ext cx="7560838" cy="3693278"/>
          </a:xfrm>
          <a:prstGeom prst="rect">
            <a:avLst/>
          </a:prstGeom>
          <a:noFill/>
          <a:ln>
            <a:noFill/>
          </a:ln>
        </p:spPr>
        <p:txBody>
          <a:bodyPr lIns="91425" tIns="45700" rIns="91425" bIns="45700" anchor="t" anchorCtr="0">
            <a:spAutoFit/>
          </a:bodyPr>
          <a:lstStyle/>
          <a:p>
            <a:pPr marL="285750" marR="0" lvl="0" indent="-276225" algn="just" rtl="0">
              <a:lnSpc>
                <a:spcPct val="100000"/>
              </a:lnSpc>
              <a:spcBef>
                <a:spcPts val="0"/>
              </a:spcBef>
              <a:spcAft>
                <a:spcPts val="0"/>
              </a:spcAft>
              <a:buClr>
                <a:schemeClr val="dk1"/>
              </a:buClr>
              <a:buSzPct val="87962"/>
              <a:buFont typeface="Arial"/>
              <a:buChar char="•"/>
            </a:pPr>
            <a:r>
              <a:rPr lang="es-CL" dirty="0" smtClean="0">
                <a:solidFill>
                  <a:schemeClr val="dk1"/>
                </a:solidFill>
                <a:latin typeface="Calibri"/>
                <a:ea typeface="Calibri"/>
                <a:cs typeface="Calibri"/>
                <a:sym typeface="Calibri"/>
                <a:rtl val="0"/>
              </a:rPr>
              <a:t>Las</a:t>
            </a:r>
            <a:r>
              <a:rPr lang="es-CL" sz="1800" b="0" i="0" u="none" strike="noStrike" cap="none" baseline="0" dirty="0" smtClean="0">
                <a:solidFill>
                  <a:schemeClr val="dk1"/>
                </a:solidFill>
                <a:latin typeface="Calibri"/>
                <a:ea typeface="Calibri"/>
                <a:cs typeface="Calibri"/>
                <a:sym typeface="Calibri"/>
                <a:rtl val="0"/>
              </a:rPr>
              <a:t> resoluciones de la SVS,</a:t>
            </a:r>
            <a:r>
              <a:rPr lang="es-CL" sz="1800" b="0" i="0" u="none" strike="noStrike" cap="none" dirty="0" smtClean="0">
                <a:solidFill>
                  <a:schemeClr val="dk1"/>
                </a:solidFill>
                <a:latin typeface="Calibri"/>
                <a:ea typeface="Calibri"/>
                <a:cs typeface="Calibri"/>
                <a:sym typeface="Calibri"/>
                <a:rtl val="0"/>
              </a:rPr>
              <a:t> algunas revisadas en esta presentación, enfatizan una obligación de medios, y no de resultados</a:t>
            </a:r>
            <a:endParaRPr lang="es-CL" dirty="0">
              <a:solidFill>
                <a:schemeClr val="dk1"/>
              </a:solidFill>
              <a:latin typeface="Calibri"/>
              <a:ea typeface="Calibri"/>
              <a:cs typeface="Calibri"/>
              <a:sym typeface="Calibri"/>
              <a:rtl val="0"/>
            </a:endParaRPr>
          </a:p>
          <a:p>
            <a:pPr marL="9525" marR="0" lvl="0" algn="just" rtl="0">
              <a:lnSpc>
                <a:spcPct val="100000"/>
              </a:lnSpc>
              <a:spcBef>
                <a:spcPts val="0"/>
              </a:spcBef>
              <a:spcAft>
                <a:spcPts val="0"/>
              </a:spcAft>
              <a:buClr>
                <a:schemeClr val="dk1"/>
              </a:buClr>
              <a:buSzPct val="87962"/>
            </a:pPr>
            <a:endParaRPr lang="es-CL" dirty="0">
              <a:solidFill>
                <a:schemeClr val="dk1"/>
              </a:solidFill>
              <a:latin typeface="Calibri"/>
              <a:ea typeface="Calibri"/>
              <a:cs typeface="Calibri"/>
              <a:sym typeface="Calibri"/>
              <a:rtl val="0"/>
            </a:endParaRPr>
          </a:p>
          <a:p>
            <a:pPr marL="285750" indent="-276225" algn="just">
              <a:buClr>
                <a:schemeClr val="dk1"/>
              </a:buClr>
              <a:buSzPct val="87962"/>
              <a:buFont typeface="Arial"/>
              <a:buChar char="•"/>
            </a:pPr>
            <a:r>
              <a:rPr lang="es-CL" sz="1800" b="0" i="0" u="none" strike="noStrike" cap="none" dirty="0" smtClean="0">
                <a:solidFill>
                  <a:schemeClr val="dk1"/>
                </a:solidFill>
                <a:latin typeface="Calibri"/>
                <a:ea typeface="Calibri"/>
                <a:cs typeface="Calibri"/>
                <a:sym typeface="Calibri"/>
                <a:rtl val="0"/>
              </a:rPr>
              <a:t>Para seguir avanzando en el ámbito de GC, la </a:t>
            </a:r>
            <a:r>
              <a:rPr lang="x-none" smtClean="0">
                <a:solidFill>
                  <a:schemeClr val="dk1"/>
                </a:solidFill>
                <a:latin typeface="Calibri"/>
                <a:ea typeface="Calibri"/>
                <a:cs typeface="Calibri"/>
                <a:sym typeface="Calibri"/>
                <a:rtl val="0"/>
              </a:rPr>
              <a:t>SVS </a:t>
            </a:r>
            <a:r>
              <a:rPr lang="es-CL" dirty="0" smtClean="0">
                <a:solidFill>
                  <a:schemeClr val="dk1"/>
                </a:solidFill>
                <a:latin typeface="Calibri"/>
                <a:ea typeface="Calibri"/>
                <a:cs typeface="Calibri"/>
                <a:sym typeface="Calibri"/>
                <a:rtl val="0"/>
              </a:rPr>
              <a:t>ha promovido normas de</a:t>
            </a:r>
            <a:r>
              <a:rPr lang="x-none" smtClean="0">
                <a:solidFill>
                  <a:schemeClr val="dk1"/>
                </a:solidFill>
                <a:latin typeface="Calibri"/>
                <a:ea typeface="Calibri"/>
                <a:cs typeface="Calibri"/>
                <a:sym typeface="Calibri"/>
                <a:rtl val="0"/>
              </a:rPr>
              <a:t> </a:t>
            </a:r>
            <a:r>
              <a:rPr lang="x-none">
                <a:solidFill>
                  <a:schemeClr val="dk1"/>
                </a:solidFill>
                <a:latin typeface="Calibri"/>
                <a:ea typeface="Calibri"/>
                <a:cs typeface="Calibri"/>
                <a:sym typeface="Calibri"/>
                <a:rtl val="0"/>
              </a:rPr>
              <a:t>autorregulación, </a:t>
            </a:r>
            <a:r>
              <a:rPr lang="es-ES" dirty="0" smtClean="0">
                <a:solidFill>
                  <a:schemeClr val="dk1"/>
                </a:solidFill>
                <a:latin typeface="Calibri"/>
                <a:ea typeface="Calibri"/>
                <a:cs typeface="Calibri"/>
                <a:sym typeface="Calibri"/>
                <a:rtl val="0"/>
              </a:rPr>
              <a:t>para </a:t>
            </a:r>
            <a:r>
              <a:rPr lang="x-none" smtClean="0">
                <a:solidFill>
                  <a:schemeClr val="dk1"/>
                </a:solidFill>
                <a:latin typeface="Calibri"/>
                <a:ea typeface="Calibri"/>
                <a:cs typeface="Calibri"/>
                <a:sym typeface="Calibri"/>
                <a:rtl val="0"/>
              </a:rPr>
              <a:t>facilita</a:t>
            </a:r>
            <a:r>
              <a:rPr lang="es-ES" dirty="0" smtClean="0">
                <a:solidFill>
                  <a:schemeClr val="dk1"/>
                </a:solidFill>
                <a:latin typeface="Calibri"/>
                <a:ea typeface="Calibri"/>
                <a:cs typeface="Calibri"/>
                <a:sym typeface="Calibri"/>
                <a:rtl val="0"/>
              </a:rPr>
              <a:t>r</a:t>
            </a:r>
            <a:r>
              <a:rPr lang="x-none" smtClean="0">
                <a:solidFill>
                  <a:schemeClr val="dk1"/>
                </a:solidFill>
                <a:latin typeface="Calibri"/>
                <a:ea typeface="Calibri"/>
                <a:cs typeface="Calibri"/>
                <a:sym typeface="Calibri"/>
                <a:rtl val="0"/>
              </a:rPr>
              <a:t> </a:t>
            </a:r>
            <a:r>
              <a:rPr lang="es-ES" dirty="0" smtClean="0">
                <a:solidFill>
                  <a:schemeClr val="dk1"/>
                </a:solidFill>
                <a:latin typeface="Calibri"/>
                <a:ea typeface="Calibri"/>
                <a:cs typeface="Calibri"/>
                <a:sym typeface="Calibri"/>
                <a:rtl val="0"/>
              </a:rPr>
              <a:t>e</a:t>
            </a:r>
            <a:r>
              <a:rPr lang="x-none" smtClean="0">
                <a:solidFill>
                  <a:schemeClr val="dk1"/>
                </a:solidFill>
                <a:latin typeface="Calibri"/>
                <a:ea typeface="Calibri"/>
                <a:cs typeface="Calibri"/>
                <a:sym typeface="Calibri"/>
                <a:rtl val="0"/>
              </a:rPr>
              <a:t>l </a:t>
            </a:r>
            <a:r>
              <a:rPr lang="x-none">
                <a:solidFill>
                  <a:schemeClr val="dk1"/>
                </a:solidFill>
                <a:latin typeface="Calibri"/>
                <a:ea typeface="Calibri"/>
                <a:cs typeface="Calibri"/>
                <a:sym typeface="Calibri"/>
                <a:rtl val="0"/>
              </a:rPr>
              <a:t>buen funcionamiento del mercado financiero</a:t>
            </a:r>
            <a:r>
              <a:rPr lang="es-CL" dirty="0">
                <a:solidFill>
                  <a:schemeClr val="dk1"/>
                </a:solidFill>
                <a:latin typeface="Calibri"/>
                <a:ea typeface="Calibri"/>
                <a:cs typeface="Calibri"/>
                <a:sym typeface="Calibri"/>
                <a:rtl val="0"/>
              </a:rPr>
              <a:t>. Además, </a:t>
            </a:r>
            <a:r>
              <a:rPr lang="es-CL" dirty="0">
                <a:latin typeface="Calibri"/>
                <a:ea typeface="Calibri"/>
                <a:cs typeface="Calibri"/>
                <a:sym typeface="Calibri"/>
                <a:rtl val="0"/>
              </a:rPr>
              <a:t>otros actores como centros de gobierno corporativo, bolsas de valores, </a:t>
            </a:r>
            <a:r>
              <a:rPr lang="es-CL" dirty="0" smtClean="0">
                <a:latin typeface="Calibri"/>
                <a:ea typeface="Calibri"/>
                <a:cs typeface="Calibri"/>
                <a:sym typeface="Calibri"/>
                <a:rtl val="0"/>
              </a:rPr>
              <a:t>e intermediarios financieros, </a:t>
            </a:r>
            <a:r>
              <a:rPr lang="es-CL" dirty="0">
                <a:latin typeface="Calibri"/>
                <a:ea typeface="Calibri"/>
                <a:cs typeface="Calibri"/>
                <a:sym typeface="Calibri"/>
                <a:rtl val="0"/>
              </a:rPr>
              <a:t>están llamados a involucrarse en la discusión y generación de </a:t>
            </a:r>
            <a:r>
              <a:rPr lang="es-CL" dirty="0" smtClean="0">
                <a:latin typeface="Calibri"/>
                <a:ea typeface="Calibri"/>
                <a:cs typeface="Calibri"/>
                <a:sym typeface="Calibri"/>
                <a:rtl val="0"/>
              </a:rPr>
              <a:t>iniciativas en esta línea</a:t>
            </a:r>
            <a:endParaRPr lang="es-CL" sz="1800" b="0" i="0" u="none" strike="noStrike" cap="none" baseline="0" dirty="0" smtClean="0">
              <a:solidFill>
                <a:schemeClr val="dk1"/>
              </a:solidFill>
              <a:latin typeface="Calibri"/>
              <a:ea typeface="Calibri"/>
              <a:cs typeface="Calibri"/>
              <a:sym typeface="Calibri"/>
              <a:rtl val="0"/>
            </a:endParaRPr>
          </a:p>
          <a:p>
            <a:pPr marL="285750" marR="0" lvl="0" indent="-276225" algn="just" rtl="0">
              <a:lnSpc>
                <a:spcPct val="100000"/>
              </a:lnSpc>
              <a:spcBef>
                <a:spcPts val="0"/>
              </a:spcBef>
              <a:spcAft>
                <a:spcPts val="0"/>
              </a:spcAft>
              <a:buClr>
                <a:schemeClr val="dk1"/>
              </a:buClr>
              <a:buSzPct val="87962"/>
              <a:buFont typeface="Arial"/>
              <a:buChar char="•"/>
            </a:pPr>
            <a:endParaRPr lang="es-CL" sz="1800" b="0" i="0" u="none" strike="noStrike" cap="none" baseline="0" dirty="0" smtClean="0">
              <a:solidFill>
                <a:schemeClr val="dk1"/>
              </a:solidFill>
              <a:latin typeface="Calibri"/>
              <a:ea typeface="Calibri"/>
              <a:cs typeface="Calibri"/>
              <a:sym typeface="Calibri"/>
              <a:rtl val="0"/>
            </a:endParaRPr>
          </a:p>
          <a:p>
            <a:pPr marL="285750" marR="0" lvl="0" indent="-276225" algn="just" rtl="0">
              <a:lnSpc>
                <a:spcPct val="100000"/>
              </a:lnSpc>
              <a:spcBef>
                <a:spcPts val="0"/>
              </a:spcBef>
              <a:spcAft>
                <a:spcPts val="0"/>
              </a:spcAft>
              <a:buClr>
                <a:schemeClr val="dk1"/>
              </a:buClr>
              <a:buSzPct val="87962"/>
              <a:buFont typeface="Arial"/>
              <a:buChar char="•"/>
            </a:pPr>
            <a:r>
              <a:rPr lang="es-CL" sz="1800" b="0" i="0" u="none" strike="noStrike" cap="none" baseline="0" dirty="0" smtClean="0">
                <a:solidFill>
                  <a:schemeClr val="dk1"/>
                </a:solidFill>
                <a:latin typeface="Calibri"/>
                <a:ea typeface="Calibri"/>
                <a:cs typeface="Calibri"/>
                <a:sym typeface="Calibri"/>
                <a:rtl val="0"/>
              </a:rPr>
              <a:t>Finalmente, c</a:t>
            </a:r>
            <a:r>
              <a:rPr lang="x-none" sz="1800" b="0" i="0" u="none" strike="noStrike" cap="none" baseline="0" smtClean="0">
                <a:solidFill>
                  <a:schemeClr val="dk1"/>
                </a:solidFill>
                <a:latin typeface="Calibri"/>
                <a:ea typeface="Calibri"/>
                <a:cs typeface="Calibri"/>
                <a:sym typeface="Calibri"/>
                <a:rtl val="0"/>
              </a:rPr>
              <a:t>abría </a:t>
            </a:r>
            <a:r>
              <a:rPr lang="x-none" sz="1800" b="0" i="0" u="none" strike="noStrike" cap="none" baseline="0">
                <a:solidFill>
                  <a:schemeClr val="dk1"/>
                </a:solidFill>
                <a:latin typeface="Calibri"/>
                <a:ea typeface="Calibri"/>
                <a:cs typeface="Calibri"/>
                <a:sym typeface="Calibri"/>
                <a:rtl val="0"/>
              </a:rPr>
              <a:t>esperar un especial interés por </a:t>
            </a:r>
            <a:r>
              <a:rPr lang="es-CL" sz="1800" b="0" i="0" u="none" strike="noStrike" cap="none" baseline="0" dirty="0" smtClean="0">
                <a:solidFill>
                  <a:schemeClr val="dk1"/>
                </a:solidFill>
                <a:latin typeface="Calibri"/>
                <a:ea typeface="Calibri"/>
                <a:cs typeface="Calibri"/>
                <a:sym typeface="Calibri"/>
                <a:rtl val="0"/>
              </a:rPr>
              <a:t>la autorregulación</a:t>
            </a:r>
            <a:r>
              <a:rPr lang="es-CL" sz="1800" b="0" i="0" u="none" strike="noStrike" cap="none" dirty="0" smtClean="0">
                <a:solidFill>
                  <a:schemeClr val="dk1"/>
                </a:solidFill>
                <a:latin typeface="Calibri"/>
                <a:ea typeface="Calibri"/>
                <a:cs typeface="Calibri"/>
                <a:sym typeface="Calibri"/>
                <a:rtl val="0"/>
              </a:rPr>
              <a:t> </a:t>
            </a:r>
            <a:r>
              <a:rPr lang="x-none" sz="1800" b="0" i="0" u="none" strike="noStrike" cap="none" baseline="0" smtClean="0">
                <a:solidFill>
                  <a:schemeClr val="dk1"/>
                </a:solidFill>
                <a:latin typeface="Calibri"/>
                <a:ea typeface="Calibri"/>
                <a:cs typeface="Calibri"/>
                <a:sym typeface="Calibri"/>
                <a:rtl val="0"/>
              </a:rPr>
              <a:t>de </a:t>
            </a:r>
            <a:r>
              <a:rPr lang="x-none" sz="1800" b="0" i="0" u="none" strike="noStrike" cap="none" baseline="0">
                <a:solidFill>
                  <a:schemeClr val="dk1"/>
                </a:solidFill>
                <a:latin typeface="Calibri"/>
                <a:ea typeface="Calibri"/>
                <a:cs typeface="Calibri"/>
                <a:sym typeface="Calibri"/>
                <a:rtl val="0"/>
              </a:rPr>
              <a:t>parte de </a:t>
            </a:r>
            <a:r>
              <a:rPr lang="x-none" sz="1800" b="0" i="0" u="none" strike="noStrike" cap="none" baseline="0" smtClean="0">
                <a:solidFill>
                  <a:schemeClr val="dk1"/>
                </a:solidFill>
                <a:latin typeface="Calibri"/>
                <a:ea typeface="Calibri"/>
                <a:cs typeface="Calibri"/>
                <a:sym typeface="Calibri"/>
                <a:rtl val="0"/>
              </a:rPr>
              <a:t>los </a:t>
            </a:r>
            <a:r>
              <a:rPr lang="x-none" sz="1800" b="0" i="0" u="none" strike="noStrike" cap="none" baseline="0">
                <a:solidFill>
                  <a:schemeClr val="dk1"/>
                </a:solidFill>
                <a:latin typeface="Calibri"/>
                <a:ea typeface="Calibri"/>
                <a:cs typeface="Calibri"/>
                <a:sym typeface="Calibri"/>
                <a:rtl val="0"/>
              </a:rPr>
              <a:t>inversionistas institucionales y </a:t>
            </a:r>
            <a:r>
              <a:rPr lang="x-none" sz="1800" b="0" i="0" u="none" strike="noStrike" cap="none" baseline="0">
                <a:latin typeface="Calibri"/>
                <a:ea typeface="Calibri"/>
                <a:cs typeface="Calibri"/>
                <a:sym typeface="Calibri"/>
                <a:rtl val="0"/>
              </a:rPr>
              <a:t>de otros inversionistas </a:t>
            </a:r>
            <a:r>
              <a:rPr lang="x-none" sz="1800">
                <a:latin typeface="Calibri"/>
                <a:ea typeface="Calibri"/>
                <a:cs typeface="Calibri"/>
                <a:sym typeface="Calibri"/>
                <a:rtl val="0"/>
              </a:rPr>
              <a:t>nacionales y extranjeros</a:t>
            </a:r>
            <a:r>
              <a:rPr lang="x-none" sz="1800" b="0" i="0" u="none" strike="noStrike" cap="none" baseline="0">
                <a:latin typeface="Calibri"/>
                <a:ea typeface="Calibri"/>
                <a:cs typeface="Calibri"/>
                <a:sym typeface="Calibri"/>
                <a:rtl val="0"/>
              </a:rPr>
              <a:t>, quienes debieran ser agentes activos en la promoción de las mejores </a:t>
            </a:r>
            <a:r>
              <a:rPr lang="x-none" sz="1800" b="0" i="0" u="none" strike="noStrike" cap="none" baseline="0" smtClean="0">
                <a:latin typeface="Calibri"/>
                <a:ea typeface="Calibri"/>
                <a:cs typeface="Calibri"/>
                <a:sym typeface="Calibri"/>
                <a:rtl val="0"/>
              </a:rPr>
              <a:t>prácticas</a:t>
            </a:r>
            <a:endParaRPr lang="es-CL" sz="1800" b="0" i="0" u="none" strike="noStrike" cap="none" baseline="0" dirty="0" smtClean="0">
              <a:latin typeface="Calibri"/>
              <a:ea typeface="Calibri"/>
              <a:cs typeface="Calibri"/>
              <a:sym typeface="Calibri"/>
              <a:rtl val="0"/>
            </a:endParaRPr>
          </a:p>
        </p:txBody>
      </p:sp>
      <p:sp>
        <p:nvSpPr>
          <p:cNvPr id="225" name="Shape 225"/>
          <p:cNvSpPr/>
          <p:nvPr/>
        </p:nvSpPr>
        <p:spPr>
          <a:xfrm>
            <a:off x="1115616" y="260646"/>
            <a:ext cx="4703999" cy="535499"/>
          </a:xfrm>
          <a:prstGeom prst="rect">
            <a:avLst/>
          </a:prstGeom>
          <a:noFill/>
          <a:ln>
            <a:noFill/>
          </a:ln>
        </p:spPr>
        <p:txBody>
          <a:bodyPr lIns="91425" tIns="45700" rIns="91425" bIns="45700" anchor="t" anchorCtr="0">
            <a:spAutoFit/>
          </a:bodyPr>
          <a:lstStyle/>
          <a:p>
            <a:pPr marL="0" marR="0" lvl="0" indent="0" algn="l" rtl="0">
              <a:lnSpc>
                <a:spcPct val="90000"/>
              </a:lnSpc>
              <a:spcBef>
                <a:spcPts val="0"/>
              </a:spcBef>
              <a:spcAft>
                <a:spcPts val="0"/>
              </a:spcAft>
              <a:buClr>
                <a:srgbClr val="000000"/>
              </a:buClr>
              <a:buSzPct val="25000"/>
              <a:buFont typeface="Calibri"/>
              <a:buNone/>
            </a:pPr>
            <a:r>
              <a:rPr lang="x-none" sz="3200" b="0" i="0" u="none" strike="noStrike" cap="none" baseline="0">
                <a:solidFill>
                  <a:schemeClr val="lt1"/>
                </a:solidFill>
                <a:latin typeface="Calibri"/>
                <a:ea typeface="Calibri"/>
                <a:cs typeface="Calibri"/>
                <a:sym typeface="Calibri"/>
                <a:rtl val="0"/>
              </a:rPr>
              <a:t>Palabras finales</a:t>
            </a:r>
          </a:p>
        </p:txBody>
      </p:sp>
    </p:spTree>
    <p:extLst>
      <p:ext uri="{BB962C8B-B14F-4D97-AF65-F5344CB8AC3E}">
        <p14:creationId xmlns:p14="http://schemas.microsoft.com/office/powerpoint/2010/main" val="3153228937"/>
      </p:ext>
    </p:extLst>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50" name="Picture 4" descr="diseño3Power"/>
          <p:cNvPicPr>
            <a:picLocks noChangeAspect="1" noChangeArrowheads="1"/>
          </p:cNvPicPr>
          <p:nvPr/>
        </p:nvPicPr>
        <p:blipFill rotWithShape="1">
          <a:blip r:embed="rId3">
            <a:extLst>
              <a:ext uri="{BEBA8EAE-BF5A-486C-A8C5-ECC9F3942E4B}">
                <a14:imgProps xmlns:a14="http://schemas.microsoft.com/office/drawing/2010/main">
                  <a14:imgLayer r:embed="rId4">
                    <a14:imgEffect>
                      <a14:artisticBlur radius="100"/>
                    </a14:imgEffect>
                  </a14:imgLayer>
                </a14:imgProps>
              </a:ext>
              <a:ext uri="{28A0092B-C50C-407E-A947-70E740481C1C}">
                <a14:useLocalDpi xmlns:a14="http://schemas.microsoft.com/office/drawing/2010/main" val="0"/>
              </a:ext>
            </a:extLst>
          </a:blip>
          <a:srcRect r="3427"/>
          <a:stretch/>
        </p:blipFill>
        <p:spPr bwMode="auto">
          <a:xfrm>
            <a:off x="0" y="2447926"/>
            <a:ext cx="9144000" cy="4437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5"/>
          <p:cNvSpPr>
            <a:spLocks noGrp="1" noChangeArrowheads="1"/>
          </p:cNvSpPr>
          <p:nvPr>
            <p:ph type="ctrTitle"/>
          </p:nvPr>
        </p:nvSpPr>
        <p:spPr bwMode="auto">
          <a:xfrm>
            <a:off x="611188" y="836613"/>
            <a:ext cx="6769124" cy="34559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s-ES" sz="2000" dirty="0" err="1" smtClean="0">
                <a:solidFill>
                  <a:schemeClr val="accent2"/>
                </a:solidFill>
                <a:latin typeface="Calibri" pitchFamily="34" charset="0"/>
                <a:cs typeface="Calibri" pitchFamily="34" charset="0"/>
              </a:rPr>
              <a:t>Directors</a:t>
            </a:r>
            <a:r>
              <a:rPr lang="es-ES" sz="2000" dirty="0" smtClean="0">
                <a:solidFill>
                  <a:schemeClr val="accent2"/>
                </a:solidFill>
                <a:latin typeface="Calibri" pitchFamily="34" charset="0"/>
                <a:cs typeface="Calibri" pitchFamily="34" charset="0"/>
              </a:rPr>
              <a:t>’ </a:t>
            </a:r>
            <a:r>
              <a:rPr lang="es-ES" sz="2000" dirty="0" err="1" smtClean="0">
                <a:solidFill>
                  <a:schemeClr val="accent2"/>
                </a:solidFill>
                <a:latin typeface="Calibri" pitchFamily="34" charset="0"/>
                <a:cs typeface="Calibri" pitchFamily="34" charset="0"/>
              </a:rPr>
              <a:t>College</a:t>
            </a:r>
            <a:r>
              <a:rPr lang="es-ES" sz="2000" dirty="0" smtClean="0">
                <a:solidFill>
                  <a:schemeClr val="accent2"/>
                </a:solidFill>
                <a:latin typeface="Calibri" pitchFamily="34" charset="0"/>
                <a:cs typeface="Calibri" pitchFamily="34" charset="0"/>
              </a:rPr>
              <a:t> Chile</a:t>
            </a:r>
            <a:br>
              <a:rPr lang="es-ES" sz="2000" dirty="0" smtClean="0">
                <a:solidFill>
                  <a:schemeClr val="accent2"/>
                </a:solidFill>
                <a:latin typeface="Calibri" pitchFamily="34" charset="0"/>
                <a:cs typeface="Calibri" pitchFamily="34" charset="0"/>
              </a:rPr>
            </a:br>
            <a:r>
              <a:rPr lang="es-CL" sz="3600" b="1" dirty="0" smtClean="0">
                <a:solidFill>
                  <a:srgbClr val="333399"/>
                </a:solidFill>
                <a:latin typeface="Calibri" pitchFamily="34" charset="0"/>
                <a:cs typeface="Calibri" pitchFamily="34" charset="0"/>
              </a:rPr>
              <a:t/>
            </a:r>
            <a:br>
              <a:rPr lang="es-CL" sz="3600" b="1" dirty="0" smtClean="0">
                <a:solidFill>
                  <a:srgbClr val="333399"/>
                </a:solidFill>
                <a:latin typeface="Calibri" pitchFamily="34" charset="0"/>
                <a:cs typeface="Calibri" pitchFamily="34" charset="0"/>
              </a:rPr>
            </a:br>
            <a:r>
              <a:rPr lang="es-CL" b="1" dirty="0" smtClean="0">
                <a:solidFill>
                  <a:srgbClr val="333399"/>
                </a:solidFill>
                <a:latin typeface="Calibri" pitchFamily="34" charset="0"/>
                <a:cs typeface="Calibri" pitchFamily="34" charset="0"/>
              </a:rPr>
              <a:t>Gobierno Corporativo</a:t>
            </a:r>
            <a:br>
              <a:rPr lang="es-CL" b="1" dirty="0" smtClean="0">
                <a:solidFill>
                  <a:srgbClr val="333399"/>
                </a:solidFill>
                <a:latin typeface="Calibri" pitchFamily="34" charset="0"/>
                <a:cs typeface="Calibri" pitchFamily="34" charset="0"/>
              </a:rPr>
            </a:br>
            <a:r>
              <a:rPr lang="es-CL" b="1" dirty="0" smtClean="0">
                <a:solidFill>
                  <a:srgbClr val="333399"/>
                </a:solidFill>
                <a:latin typeface="Calibri" pitchFamily="34" charset="0"/>
                <a:cs typeface="Calibri" pitchFamily="34" charset="0"/>
              </a:rPr>
              <a:t>Rol y Desafíos Actuales</a:t>
            </a:r>
            <a:r>
              <a:rPr lang="es-ES" sz="3600" b="1" dirty="0">
                <a:solidFill>
                  <a:srgbClr val="6699FF"/>
                </a:solidFill>
                <a:latin typeface="Calibri" pitchFamily="34" charset="0"/>
                <a:cs typeface="Calibri" pitchFamily="34" charset="0"/>
              </a:rPr>
              <a:t/>
            </a:r>
            <a:br>
              <a:rPr lang="es-ES" sz="3600" b="1" dirty="0">
                <a:solidFill>
                  <a:srgbClr val="6699FF"/>
                </a:solidFill>
                <a:latin typeface="Calibri" pitchFamily="34" charset="0"/>
                <a:cs typeface="Calibri" pitchFamily="34" charset="0"/>
              </a:rPr>
            </a:br>
            <a:r>
              <a:rPr lang="es-ES" sz="3600" b="1" dirty="0" smtClean="0">
                <a:solidFill>
                  <a:schemeClr val="accent2"/>
                </a:solidFill>
                <a:latin typeface="Calibri" pitchFamily="34" charset="0"/>
                <a:cs typeface="Calibri" pitchFamily="34" charset="0"/>
              </a:rPr>
              <a:t/>
            </a:r>
            <a:br>
              <a:rPr lang="es-ES" sz="3600" b="1" dirty="0" smtClean="0">
                <a:solidFill>
                  <a:schemeClr val="accent2"/>
                </a:solidFill>
                <a:latin typeface="Calibri" pitchFamily="34" charset="0"/>
                <a:cs typeface="Calibri" pitchFamily="34" charset="0"/>
              </a:rPr>
            </a:br>
            <a:r>
              <a:rPr lang="es-ES" sz="2800" b="1" dirty="0" smtClean="0">
                <a:solidFill>
                  <a:schemeClr val="accent2"/>
                </a:solidFill>
                <a:latin typeface="Calibri" pitchFamily="34" charset="0"/>
                <a:cs typeface="Calibri" pitchFamily="34" charset="0"/>
              </a:rPr>
              <a:t>Fernando Coloma</a:t>
            </a:r>
            <a:br>
              <a:rPr lang="es-ES" sz="2800" b="1" dirty="0" smtClean="0">
                <a:solidFill>
                  <a:schemeClr val="accent2"/>
                </a:solidFill>
                <a:latin typeface="Calibri" pitchFamily="34" charset="0"/>
                <a:cs typeface="Calibri" pitchFamily="34" charset="0"/>
              </a:rPr>
            </a:br>
            <a:r>
              <a:rPr lang="es-ES" sz="2400" b="1" dirty="0" smtClean="0">
                <a:solidFill>
                  <a:schemeClr val="accent2"/>
                </a:solidFill>
                <a:latin typeface="Calibri" pitchFamily="34" charset="0"/>
                <a:cs typeface="Calibri" pitchFamily="34" charset="0"/>
              </a:rPr>
              <a:t>Superintendente de Valores y Seguros</a:t>
            </a:r>
            <a:br>
              <a:rPr lang="es-ES" sz="2400" b="1" dirty="0" smtClean="0">
                <a:solidFill>
                  <a:schemeClr val="accent2"/>
                </a:solidFill>
                <a:latin typeface="Calibri" pitchFamily="34" charset="0"/>
                <a:cs typeface="Calibri" pitchFamily="34" charset="0"/>
              </a:rPr>
            </a:br>
            <a:r>
              <a:rPr lang="es-ES" sz="2400" b="1" dirty="0" smtClean="0">
                <a:solidFill>
                  <a:schemeClr val="accent2"/>
                </a:solidFill>
                <a:latin typeface="Calibri" pitchFamily="34" charset="0"/>
                <a:cs typeface="Calibri" pitchFamily="34" charset="0"/>
              </a:rPr>
              <a:t>Chile</a:t>
            </a:r>
            <a:endParaRPr lang="es-ES" sz="3600" b="1" dirty="0" smtClean="0">
              <a:solidFill>
                <a:schemeClr val="accent2"/>
              </a:solidFill>
              <a:latin typeface="Calibri" pitchFamily="34" charset="0"/>
              <a:cs typeface="Calibri" pitchFamily="34" charset="0"/>
            </a:endParaRPr>
          </a:p>
        </p:txBody>
      </p:sp>
      <p:pic>
        <p:nvPicPr>
          <p:cNvPr id="2052" name="Picture 11" descr="logo2sv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08304" y="260648"/>
            <a:ext cx="1537358" cy="19712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txBox="1">
            <a:spLocks noChangeArrowheads="1"/>
          </p:cNvSpPr>
          <p:nvPr/>
        </p:nvSpPr>
        <p:spPr bwMode="auto">
          <a:xfrm>
            <a:off x="611733" y="5877272"/>
            <a:ext cx="5832475" cy="936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Arial" charset="0"/>
              </a:defRPr>
            </a:lvl2pPr>
            <a:lvl3pPr algn="l" rtl="0" eaLnBrk="0" fontAlgn="base" hangingPunct="0">
              <a:spcBef>
                <a:spcPct val="0"/>
              </a:spcBef>
              <a:spcAft>
                <a:spcPct val="0"/>
              </a:spcAft>
              <a:defRPr sz="3200">
                <a:solidFill>
                  <a:schemeClr val="bg1"/>
                </a:solidFill>
                <a:latin typeface="Arial" charset="0"/>
              </a:defRPr>
            </a:lvl3pPr>
            <a:lvl4pPr algn="l" rtl="0" eaLnBrk="0" fontAlgn="base" hangingPunct="0">
              <a:spcBef>
                <a:spcPct val="0"/>
              </a:spcBef>
              <a:spcAft>
                <a:spcPct val="0"/>
              </a:spcAft>
              <a:defRPr sz="3200">
                <a:solidFill>
                  <a:schemeClr val="bg1"/>
                </a:solidFill>
                <a:latin typeface="Arial" charset="0"/>
              </a:defRPr>
            </a:lvl4pPr>
            <a:lvl5pPr algn="l" rtl="0" eaLnBrk="0" fontAlgn="base" hangingPunct="0">
              <a:spcBef>
                <a:spcPct val="0"/>
              </a:spcBef>
              <a:spcAft>
                <a:spcPct val="0"/>
              </a:spcAft>
              <a:defRPr sz="3200">
                <a:solidFill>
                  <a:schemeClr val="bg1"/>
                </a:solidFill>
                <a:latin typeface="Arial" charset="0"/>
              </a:defRPr>
            </a:lvl5pPr>
            <a:lvl6pPr marL="457200" algn="l" rtl="0" fontAlgn="base">
              <a:spcBef>
                <a:spcPct val="0"/>
              </a:spcBef>
              <a:spcAft>
                <a:spcPct val="0"/>
              </a:spcAft>
              <a:defRPr sz="3200">
                <a:solidFill>
                  <a:schemeClr val="bg1"/>
                </a:solidFill>
                <a:latin typeface="Arial" charset="0"/>
              </a:defRPr>
            </a:lvl6pPr>
            <a:lvl7pPr marL="914400" algn="l" rtl="0" fontAlgn="base">
              <a:spcBef>
                <a:spcPct val="0"/>
              </a:spcBef>
              <a:spcAft>
                <a:spcPct val="0"/>
              </a:spcAft>
              <a:defRPr sz="3200">
                <a:solidFill>
                  <a:schemeClr val="bg1"/>
                </a:solidFill>
                <a:latin typeface="Arial" charset="0"/>
              </a:defRPr>
            </a:lvl7pPr>
            <a:lvl8pPr marL="1371600" algn="l" rtl="0" fontAlgn="base">
              <a:spcBef>
                <a:spcPct val="0"/>
              </a:spcBef>
              <a:spcAft>
                <a:spcPct val="0"/>
              </a:spcAft>
              <a:defRPr sz="3200">
                <a:solidFill>
                  <a:schemeClr val="bg1"/>
                </a:solidFill>
                <a:latin typeface="Arial" charset="0"/>
              </a:defRPr>
            </a:lvl8pPr>
            <a:lvl9pPr marL="1828800" algn="l" rtl="0" fontAlgn="base">
              <a:spcBef>
                <a:spcPct val="0"/>
              </a:spcBef>
              <a:spcAft>
                <a:spcPct val="0"/>
              </a:spcAft>
              <a:defRPr sz="3200">
                <a:solidFill>
                  <a:schemeClr val="bg1"/>
                </a:solidFill>
                <a:latin typeface="Arial" charset="0"/>
              </a:defRPr>
            </a:lvl9pPr>
          </a:lstStyle>
          <a:p>
            <a:r>
              <a:rPr lang="es-ES" sz="2400" b="1" dirty="0" smtClean="0">
                <a:latin typeface="Calibri" pitchFamily="34" charset="0"/>
              </a:rPr>
              <a:t>24 de agosto de 2012</a:t>
            </a:r>
          </a:p>
        </p:txBody>
      </p:sp>
    </p:spTree>
    <p:extLst>
      <p:ext uri="{BB962C8B-B14F-4D97-AF65-F5344CB8AC3E}">
        <p14:creationId xmlns:p14="http://schemas.microsoft.com/office/powerpoint/2010/main" val="36719623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11" name="Shape 111"/>
          <p:cNvSpPr/>
          <p:nvPr/>
        </p:nvSpPr>
        <p:spPr>
          <a:xfrm>
            <a:off x="1115616" y="260646"/>
            <a:ext cx="6333271" cy="535531"/>
          </a:xfrm>
          <a:prstGeom prst="rect">
            <a:avLst/>
          </a:prstGeom>
          <a:noFill/>
          <a:ln>
            <a:noFill/>
          </a:ln>
        </p:spPr>
        <p:txBody>
          <a:bodyPr lIns="91425" tIns="45700" rIns="91425" bIns="45700" anchor="t" anchorCtr="0">
            <a:spAutoFit/>
          </a:bodyPr>
          <a:lstStyle/>
          <a:p>
            <a:pPr marL="0" marR="0" lvl="0" indent="0" algn="l" rtl="0">
              <a:lnSpc>
                <a:spcPct val="90000"/>
              </a:lnSpc>
              <a:spcBef>
                <a:spcPts val="0"/>
              </a:spcBef>
              <a:spcAft>
                <a:spcPts val="0"/>
              </a:spcAft>
              <a:buClr>
                <a:srgbClr val="000000"/>
              </a:buClr>
              <a:buSzPct val="25000"/>
              <a:buFont typeface="Calibri"/>
              <a:buNone/>
            </a:pPr>
            <a:r>
              <a:rPr lang="x-none" sz="3200" b="0" i="0" u="none" strike="noStrike" cap="none" baseline="0">
                <a:solidFill>
                  <a:schemeClr val="lt1"/>
                </a:solidFill>
                <a:latin typeface="Calibri"/>
                <a:ea typeface="Calibri"/>
                <a:cs typeface="Calibri"/>
                <a:sym typeface="Calibri"/>
                <a:rtl val="0"/>
              </a:rPr>
              <a:t>Estándares de Gobierno Corporativo </a:t>
            </a:r>
          </a:p>
        </p:txBody>
      </p:sp>
      <p:sp>
        <p:nvSpPr>
          <p:cNvPr id="113" name="Shape 113"/>
          <p:cNvSpPr txBox="1"/>
          <p:nvPr/>
        </p:nvSpPr>
        <p:spPr>
          <a:xfrm>
            <a:off x="2843808" y="1340768"/>
            <a:ext cx="3347864" cy="400069"/>
          </a:xfrm>
          <a:prstGeom prst="rect">
            <a:avLst/>
          </a:prstGeom>
          <a:solidFill>
            <a:srgbClr val="002060"/>
          </a:solidFill>
          <a:ln>
            <a:noFill/>
          </a:ln>
        </p:spPr>
        <p:txBody>
          <a:bodyPr wrap="square" lIns="91425" tIns="45700" rIns="91425" bIns="45700" anchor="ctr" anchorCtr="0">
            <a:spAutoFit/>
          </a:bodyPr>
          <a:lstStyle/>
          <a:p>
            <a:pPr marL="0" marR="0" lvl="0" indent="0" algn="ctr" rtl="0">
              <a:lnSpc>
                <a:spcPct val="100000"/>
              </a:lnSpc>
              <a:spcBef>
                <a:spcPts val="1000"/>
              </a:spcBef>
              <a:spcAft>
                <a:spcPts val="0"/>
              </a:spcAft>
              <a:buClr>
                <a:srgbClr val="000000"/>
              </a:buClr>
              <a:buSzPct val="25000"/>
              <a:buFont typeface="Calibri"/>
              <a:buNone/>
            </a:pPr>
            <a:r>
              <a:rPr lang="x-none" sz="2000" b="1" i="0" u="none" strike="noStrike" cap="none" baseline="0">
                <a:solidFill>
                  <a:srgbClr val="FFFFFF"/>
                </a:solidFill>
                <a:latin typeface="Calibri"/>
                <a:ea typeface="Calibri"/>
                <a:cs typeface="Calibri"/>
                <a:sym typeface="Calibri"/>
                <a:rtl val="0"/>
              </a:rPr>
              <a:t>Importancia cada vez mayor</a:t>
            </a:r>
          </a:p>
        </p:txBody>
      </p:sp>
      <p:graphicFrame>
        <p:nvGraphicFramePr>
          <p:cNvPr id="5" name="4 Diagrama"/>
          <p:cNvGraphicFramePr/>
          <p:nvPr>
            <p:extLst>
              <p:ext uri="{D42A27DB-BD31-4B8C-83A1-F6EECF244321}">
                <p14:modId xmlns:p14="http://schemas.microsoft.com/office/powerpoint/2010/main" val="3806148816"/>
              </p:ext>
            </p:extLst>
          </p:nvPr>
        </p:nvGraphicFramePr>
        <p:xfrm>
          <a:off x="953344" y="1844824"/>
          <a:ext cx="7128792"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92490044"/>
      </p:ext>
    </p:extLst>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26" name="Shape 126"/>
          <p:cNvSpPr/>
          <p:nvPr/>
        </p:nvSpPr>
        <p:spPr>
          <a:xfrm>
            <a:off x="1115616" y="260647"/>
            <a:ext cx="7700700" cy="535499"/>
          </a:xfrm>
          <a:prstGeom prst="rect">
            <a:avLst/>
          </a:prstGeom>
          <a:noFill/>
          <a:ln>
            <a:noFill/>
          </a:ln>
        </p:spPr>
        <p:txBody>
          <a:bodyPr lIns="91425" tIns="45700" rIns="91425" bIns="45700" anchor="t" anchorCtr="0">
            <a:spAutoFit/>
          </a:bodyPr>
          <a:lstStyle/>
          <a:p>
            <a:pPr marL="0" marR="0" lvl="0" indent="0" algn="l" rtl="0">
              <a:lnSpc>
                <a:spcPct val="90000"/>
              </a:lnSpc>
              <a:spcBef>
                <a:spcPts val="0"/>
              </a:spcBef>
              <a:spcAft>
                <a:spcPts val="0"/>
              </a:spcAft>
              <a:buSzPct val="25000"/>
              <a:buNone/>
            </a:pPr>
            <a:r>
              <a:rPr lang="x-none" sz="3200" b="0" i="0" u="none" strike="noStrike" cap="none" baseline="0">
                <a:solidFill>
                  <a:schemeClr val="lt1"/>
                </a:solidFill>
                <a:latin typeface="Calibri"/>
                <a:ea typeface="Calibri"/>
                <a:cs typeface="Calibri"/>
                <a:sym typeface="Calibri"/>
              </a:rPr>
              <a:t>Estándares de Gobierno Corporativo</a:t>
            </a:r>
          </a:p>
        </p:txBody>
      </p:sp>
      <p:graphicFrame>
        <p:nvGraphicFramePr>
          <p:cNvPr id="6" name="5 Diagrama"/>
          <p:cNvGraphicFramePr/>
          <p:nvPr>
            <p:extLst>
              <p:ext uri="{D42A27DB-BD31-4B8C-83A1-F6EECF244321}">
                <p14:modId xmlns:p14="http://schemas.microsoft.com/office/powerpoint/2010/main" val="2247836827"/>
              </p:ext>
            </p:extLst>
          </p:nvPr>
        </p:nvGraphicFramePr>
        <p:xfrm>
          <a:off x="226738" y="1052736"/>
          <a:ext cx="8564798" cy="547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4320485"/>
      </p:ext>
    </p:extLst>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26" name="Shape 126"/>
          <p:cNvSpPr/>
          <p:nvPr/>
        </p:nvSpPr>
        <p:spPr>
          <a:xfrm>
            <a:off x="1115616" y="260647"/>
            <a:ext cx="7700700" cy="535499"/>
          </a:xfrm>
          <a:prstGeom prst="rect">
            <a:avLst/>
          </a:prstGeom>
          <a:noFill/>
          <a:ln>
            <a:noFill/>
          </a:ln>
        </p:spPr>
        <p:txBody>
          <a:bodyPr lIns="91425" tIns="45700" rIns="91425" bIns="45700" anchor="t" anchorCtr="0">
            <a:spAutoFit/>
          </a:bodyPr>
          <a:lstStyle/>
          <a:p>
            <a:pPr marL="0" marR="0" lvl="0" indent="0" algn="l" rtl="0">
              <a:lnSpc>
                <a:spcPct val="90000"/>
              </a:lnSpc>
              <a:spcBef>
                <a:spcPts val="0"/>
              </a:spcBef>
              <a:spcAft>
                <a:spcPts val="0"/>
              </a:spcAft>
              <a:buSzPct val="25000"/>
              <a:buNone/>
            </a:pPr>
            <a:r>
              <a:rPr lang="x-none" sz="3200" b="0" i="0" u="none" strike="noStrike" cap="none" baseline="0">
                <a:solidFill>
                  <a:schemeClr val="lt1"/>
                </a:solidFill>
                <a:latin typeface="Calibri"/>
                <a:ea typeface="Calibri"/>
                <a:cs typeface="Calibri"/>
                <a:sym typeface="Calibri"/>
              </a:rPr>
              <a:t>Estándares de Gobierno Corporativo</a:t>
            </a:r>
          </a:p>
        </p:txBody>
      </p:sp>
      <p:sp>
        <p:nvSpPr>
          <p:cNvPr id="2" name="1 CuadroTexto"/>
          <p:cNvSpPr txBox="1"/>
          <p:nvPr/>
        </p:nvSpPr>
        <p:spPr>
          <a:xfrm>
            <a:off x="899592" y="1844823"/>
            <a:ext cx="7410906" cy="3323987"/>
          </a:xfrm>
          <a:prstGeom prst="rect">
            <a:avLst/>
          </a:prstGeom>
          <a:noFill/>
        </p:spPr>
        <p:txBody>
          <a:bodyPr wrap="square" rtlCol="0">
            <a:spAutoFit/>
          </a:bodyPr>
          <a:lstStyle/>
          <a:p>
            <a:r>
              <a:rPr lang="es-CL" sz="2400" dirty="0" smtClean="0"/>
              <a:t>¿Qué ha resuelto la SVS en los últimos años sobre incumplimientos en relación a Gobierno Corporativo?</a:t>
            </a:r>
          </a:p>
          <a:p>
            <a:endParaRPr lang="es-CL" sz="2400" dirty="0" smtClean="0"/>
          </a:p>
          <a:p>
            <a:r>
              <a:rPr lang="es-CL" sz="2400" dirty="0" smtClean="0"/>
              <a:t>Casos emblemáticos:</a:t>
            </a:r>
          </a:p>
          <a:p>
            <a:endParaRPr lang="es-CL" sz="2400" dirty="0"/>
          </a:p>
          <a:p>
            <a:pPr marL="342900" indent="-342900">
              <a:buFont typeface="Arial" pitchFamily="34" charset="0"/>
              <a:buChar char="•"/>
            </a:pPr>
            <a:r>
              <a:rPr lang="es-CL" dirty="0" smtClean="0"/>
              <a:t>FASA (2009)</a:t>
            </a:r>
          </a:p>
          <a:p>
            <a:pPr marL="342900" indent="-342900">
              <a:buFont typeface="Arial" pitchFamily="34" charset="0"/>
              <a:buChar char="•"/>
            </a:pPr>
            <a:endParaRPr lang="es-CL" dirty="0" smtClean="0"/>
          </a:p>
          <a:p>
            <a:pPr marL="342900" indent="-342900">
              <a:buFont typeface="Arial" pitchFamily="34" charset="0"/>
              <a:buChar char="•"/>
            </a:pPr>
            <a:r>
              <a:rPr lang="es-CL" dirty="0" smtClean="0"/>
              <a:t>Pehuenche (2011)</a:t>
            </a:r>
          </a:p>
          <a:p>
            <a:pPr marL="342900" indent="-342900">
              <a:buFont typeface="Arial" pitchFamily="34" charset="0"/>
              <a:buChar char="•"/>
            </a:pPr>
            <a:endParaRPr lang="es-CL" dirty="0" smtClean="0"/>
          </a:p>
          <a:p>
            <a:pPr marL="342900" indent="-342900">
              <a:buFont typeface="Arial" pitchFamily="34" charset="0"/>
              <a:buChar char="•"/>
            </a:pPr>
            <a:r>
              <a:rPr lang="es-CL" dirty="0" smtClean="0"/>
              <a:t>La Polar (2012)</a:t>
            </a:r>
            <a:endParaRPr lang="es-CL" dirty="0"/>
          </a:p>
        </p:txBody>
      </p:sp>
    </p:spTree>
    <p:extLst>
      <p:ext uri="{BB962C8B-B14F-4D97-AF65-F5344CB8AC3E}">
        <p14:creationId xmlns:p14="http://schemas.microsoft.com/office/powerpoint/2010/main" val="717645071"/>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ChangeArrowheads="1"/>
          </p:cNvSpPr>
          <p:nvPr/>
        </p:nvSpPr>
        <p:spPr bwMode="auto">
          <a:xfrm>
            <a:off x="1176338" y="272276"/>
            <a:ext cx="79565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5000"/>
              </a:lnSpc>
            </a:pPr>
            <a:r>
              <a:rPr lang="es-CL" sz="3200" dirty="0" smtClean="0">
                <a:solidFill>
                  <a:schemeClr val="bg1"/>
                </a:solidFill>
                <a:latin typeface="Calibri" pitchFamily="34" charset="0"/>
                <a:cs typeface="Calibri" pitchFamily="34" charset="0"/>
              </a:rPr>
              <a:t>Lo que ha resuelto la SVS en los últimos       años…</a:t>
            </a:r>
            <a:endParaRPr lang="es-ES" sz="3200" dirty="0">
              <a:solidFill>
                <a:schemeClr val="bg1"/>
              </a:solidFill>
              <a:latin typeface="Calibri" pitchFamily="34" charset="0"/>
              <a:cs typeface="Calibri" pitchFamily="34" charset="0"/>
            </a:endParaRPr>
          </a:p>
        </p:txBody>
      </p:sp>
      <p:sp>
        <p:nvSpPr>
          <p:cNvPr id="2" name="1 CuadroTexto"/>
          <p:cNvSpPr txBox="1"/>
          <p:nvPr/>
        </p:nvSpPr>
        <p:spPr>
          <a:xfrm>
            <a:off x="431255" y="843776"/>
            <a:ext cx="8245201" cy="5016758"/>
          </a:xfrm>
          <a:prstGeom prst="rect">
            <a:avLst/>
          </a:prstGeom>
          <a:noFill/>
        </p:spPr>
        <p:txBody>
          <a:bodyPr wrap="square" rtlCol="0">
            <a:spAutoFit/>
          </a:bodyPr>
          <a:lstStyle/>
          <a:p>
            <a:pPr algn="just"/>
            <a:endParaRPr lang="es-CL" sz="2800" b="1" dirty="0" smtClean="0">
              <a:solidFill>
                <a:schemeClr val="bg1"/>
              </a:solidFill>
            </a:endParaRPr>
          </a:p>
          <a:p>
            <a:pPr algn="just"/>
            <a:endParaRPr lang="es-CL" sz="2800" b="1" dirty="0" smtClean="0">
              <a:latin typeface="Calibri" pitchFamily="34" charset="0"/>
              <a:cs typeface="Calibri" pitchFamily="34" charset="0"/>
            </a:endParaRPr>
          </a:p>
          <a:p>
            <a:pPr algn="just"/>
            <a:r>
              <a:rPr lang="es-CL" sz="2400" b="1" dirty="0" smtClean="0">
                <a:latin typeface="Calibri" pitchFamily="34" charset="0"/>
                <a:cs typeface="Calibri" pitchFamily="34" charset="0"/>
              </a:rPr>
              <a:t>Caso FASA (2009), en relación al deber de cuidado y deber de informarse</a:t>
            </a:r>
            <a:endParaRPr lang="es-CL" sz="2400" b="1" dirty="0">
              <a:solidFill>
                <a:schemeClr val="bg1"/>
              </a:solidFill>
              <a:latin typeface="Calibri" pitchFamily="34" charset="0"/>
              <a:cs typeface="Calibri" pitchFamily="34" charset="0"/>
            </a:endParaRPr>
          </a:p>
          <a:p>
            <a:pPr algn="just"/>
            <a:endParaRPr lang="es-CL" dirty="0">
              <a:latin typeface="Calibri" pitchFamily="34" charset="0"/>
              <a:cs typeface="Calibri" pitchFamily="34" charset="0"/>
            </a:endParaRPr>
          </a:p>
          <a:p>
            <a:pPr algn="just"/>
            <a:r>
              <a:rPr lang="es-CL" sz="1500" dirty="0" smtClean="0">
                <a:latin typeface="Calibri" pitchFamily="34" charset="0"/>
                <a:cs typeface="Calibri" pitchFamily="34" charset="0"/>
              </a:rPr>
              <a:t>“… que no obstante existir </a:t>
            </a:r>
            <a:r>
              <a:rPr lang="es-CL" sz="1500" dirty="0">
                <a:latin typeface="Calibri" pitchFamily="34" charset="0"/>
                <a:cs typeface="Calibri" pitchFamily="34" charset="0"/>
              </a:rPr>
              <a:t>información de pública notoriedad en cuanto al aumento progresivo, constante y uniforme de los precios de los medicamentos experimentado en el mercado </a:t>
            </a:r>
            <a:r>
              <a:rPr lang="es-CL" sz="1500" dirty="0" smtClean="0">
                <a:latin typeface="Calibri" pitchFamily="34" charset="0"/>
                <a:cs typeface="Calibri" pitchFamily="34" charset="0"/>
              </a:rPr>
              <a:t>nacional (bajo investigación de la FNE), </a:t>
            </a:r>
            <a:r>
              <a:rPr lang="es-CL" sz="1500" b="1" dirty="0">
                <a:latin typeface="Calibri" pitchFamily="34" charset="0"/>
                <a:cs typeface="Calibri" pitchFamily="34" charset="0"/>
              </a:rPr>
              <a:t>no existe </a:t>
            </a:r>
            <a:r>
              <a:rPr lang="es-CL" sz="1500" dirty="0">
                <a:latin typeface="Calibri" pitchFamily="34" charset="0"/>
                <a:cs typeface="Calibri" pitchFamily="34" charset="0"/>
              </a:rPr>
              <a:t>constancia según los documentos en que se manifiesta </a:t>
            </a:r>
            <a:r>
              <a:rPr lang="es-CL" sz="1500" b="1" dirty="0">
                <a:latin typeface="Calibri" pitchFamily="34" charset="0"/>
                <a:cs typeface="Calibri" pitchFamily="34" charset="0"/>
              </a:rPr>
              <a:t>la voluntad del directorio</a:t>
            </a:r>
            <a:r>
              <a:rPr lang="es-CL" sz="1500" dirty="0">
                <a:latin typeface="Calibri" pitchFamily="34" charset="0"/>
                <a:cs typeface="Calibri" pitchFamily="34" charset="0"/>
              </a:rPr>
              <a:t>, que ello haya sido objeto de </a:t>
            </a:r>
            <a:r>
              <a:rPr lang="es-CL" sz="1500" b="1" dirty="0">
                <a:latin typeface="Calibri" pitchFamily="34" charset="0"/>
                <a:cs typeface="Calibri" pitchFamily="34" charset="0"/>
              </a:rPr>
              <a:t>consulta</a:t>
            </a:r>
            <a:r>
              <a:rPr lang="es-CL" sz="1500" dirty="0">
                <a:latin typeface="Calibri" pitchFamily="34" charset="0"/>
                <a:cs typeface="Calibri" pitchFamily="34" charset="0"/>
              </a:rPr>
              <a:t>, </a:t>
            </a:r>
            <a:r>
              <a:rPr lang="es-CL" sz="1500" b="1" dirty="0">
                <a:latin typeface="Calibri" pitchFamily="34" charset="0"/>
                <a:cs typeface="Calibri" pitchFamily="34" charset="0"/>
              </a:rPr>
              <a:t>análisis</a:t>
            </a:r>
            <a:r>
              <a:rPr lang="es-CL" sz="1500" dirty="0">
                <a:latin typeface="Calibri" pitchFamily="34" charset="0"/>
                <a:cs typeface="Calibri" pitchFamily="34" charset="0"/>
              </a:rPr>
              <a:t>, </a:t>
            </a:r>
            <a:r>
              <a:rPr lang="es-CL" sz="1500" b="1" dirty="0">
                <a:latin typeface="Calibri" pitchFamily="34" charset="0"/>
                <a:cs typeface="Calibri" pitchFamily="34" charset="0"/>
              </a:rPr>
              <a:t>cuestionamiento</a:t>
            </a:r>
            <a:r>
              <a:rPr lang="es-CL" sz="1500" dirty="0">
                <a:latin typeface="Calibri" pitchFamily="34" charset="0"/>
                <a:cs typeface="Calibri" pitchFamily="34" charset="0"/>
              </a:rPr>
              <a:t>, </a:t>
            </a:r>
            <a:r>
              <a:rPr lang="es-CL" sz="1500" b="1" dirty="0">
                <a:latin typeface="Calibri" pitchFamily="34" charset="0"/>
                <a:cs typeface="Calibri" pitchFamily="34" charset="0"/>
              </a:rPr>
              <a:t>estudio ni evaluación por parte de los directores de la compañía</a:t>
            </a:r>
            <a:r>
              <a:rPr lang="es-CL" sz="1500" dirty="0">
                <a:latin typeface="Calibri" pitchFamily="34" charset="0"/>
                <a:cs typeface="Calibri" pitchFamily="34" charset="0"/>
              </a:rPr>
              <a:t>”. </a:t>
            </a:r>
            <a:endParaRPr lang="es-CL" sz="1500" dirty="0" smtClean="0">
              <a:latin typeface="Calibri" pitchFamily="34" charset="0"/>
              <a:cs typeface="Calibri" pitchFamily="34" charset="0"/>
            </a:endParaRPr>
          </a:p>
          <a:p>
            <a:pPr algn="just"/>
            <a:endParaRPr lang="es-CL" sz="1500" dirty="0">
              <a:latin typeface="Calibri" pitchFamily="34" charset="0"/>
              <a:cs typeface="Calibri" pitchFamily="34" charset="0"/>
            </a:endParaRPr>
          </a:p>
          <a:p>
            <a:pPr algn="just"/>
            <a:endParaRPr lang="es-CL" sz="1500" dirty="0" smtClean="0">
              <a:latin typeface="Calibri" pitchFamily="34" charset="0"/>
              <a:cs typeface="Calibri" pitchFamily="34" charset="0"/>
            </a:endParaRPr>
          </a:p>
          <a:p>
            <a:pPr algn="just"/>
            <a:r>
              <a:rPr lang="es-CL" sz="1500" dirty="0" smtClean="0">
                <a:latin typeface="Calibri" pitchFamily="34" charset="0"/>
                <a:cs typeface="Calibri" pitchFamily="34" charset="0"/>
              </a:rPr>
              <a:t>“… </a:t>
            </a:r>
            <a:r>
              <a:rPr lang="es-CL" sz="1500" b="1" dirty="0" smtClean="0">
                <a:latin typeface="Calibri" pitchFamily="34" charset="0"/>
                <a:cs typeface="Calibri" pitchFamily="34" charset="0"/>
              </a:rPr>
              <a:t>no existe nada </a:t>
            </a:r>
            <a:r>
              <a:rPr lang="es-CL" sz="1500" dirty="0" smtClean="0">
                <a:latin typeface="Calibri" pitchFamily="34" charset="0"/>
                <a:cs typeface="Calibri" pitchFamily="34" charset="0"/>
              </a:rPr>
              <a:t>que indique que el tema haya </a:t>
            </a:r>
            <a:r>
              <a:rPr lang="es-CL" sz="1500" b="1" dirty="0" smtClean="0">
                <a:latin typeface="Calibri" pitchFamily="34" charset="0"/>
                <a:cs typeface="Calibri" pitchFamily="34" charset="0"/>
              </a:rPr>
              <a:t>sido siquiera materia de atención ni preocupación </a:t>
            </a:r>
            <a:r>
              <a:rPr lang="es-CL" sz="1500" dirty="0" smtClean="0">
                <a:latin typeface="Calibri" pitchFamily="34" charset="0"/>
                <a:cs typeface="Calibri" pitchFamily="34" charset="0"/>
              </a:rPr>
              <a:t>por los </a:t>
            </a:r>
            <a:r>
              <a:rPr lang="es-CL" sz="1500" b="1" dirty="0" smtClean="0">
                <a:latin typeface="Calibri" pitchFamily="34" charset="0"/>
                <a:cs typeface="Calibri" pitchFamily="34" charset="0"/>
              </a:rPr>
              <a:t>directores</a:t>
            </a:r>
            <a:r>
              <a:rPr lang="es-CL" sz="1500" dirty="0" smtClean="0">
                <a:latin typeface="Calibri" pitchFamily="34" charset="0"/>
                <a:cs typeface="Calibri" pitchFamily="34" charset="0"/>
              </a:rPr>
              <a:t> de la compañía…”. </a:t>
            </a:r>
          </a:p>
          <a:p>
            <a:pPr algn="just"/>
            <a:endParaRPr lang="es-CL" sz="1500" dirty="0" smtClean="0">
              <a:latin typeface="Calibri" pitchFamily="34" charset="0"/>
              <a:cs typeface="Calibri" pitchFamily="34" charset="0"/>
            </a:endParaRPr>
          </a:p>
          <a:p>
            <a:pPr algn="just"/>
            <a:endParaRPr lang="es-CL" sz="1500" dirty="0" smtClean="0">
              <a:latin typeface="Calibri" pitchFamily="34" charset="0"/>
              <a:cs typeface="Calibri" pitchFamily="34" charset="0"/>
            </a:endParaRPr>
          </a:p>
          <a:p>
            <a:pPr algn="just"/>
            <a:r>
              <a:rPr lang="es-CL" sz="1500" dirty="0" smtClean="0">
                <a:latin typeface="Calibri" pitchFamily="34" charset="0"/>
                <a:cs typeface="Calibri" pitchFamily="34" charset="0"/>
              </a:rPr>
              <a:t>“…limitándose a </a:t>
            </a:r>
            <a:r>
              <a:rPr lang="es-CL" sz="1500" b="1" dirty="0" smtClean="0">
                <a:latin typeface="Calibri" pitchFamily="34" charset="0"/>
                <a:cs typeface="Calibri" pitchFamily="34" charset="0"/>
              </a:rPr>
              <a:t>descansar</a:t>
            </a:r>
            <a:r>
              <a:rPr lang="es-CL" sz="1500" dirty="0" smtClean="0">
                <a:latin typeface="Calibri" pitchFamily="34" charset="0"/>
                <a:cs typeface="Calibri" pitchFamily="34" charset="0"/>
              </a:rPr>
              <a:t> en lo que le informó la administración ejecutiva”.</a:t>
            </a:r>
          </a:p>
          <a:p>
            <a:pPr algn="just"/>
            <a:endParaRPr lang="es-CL" dirty="0"/>
          </a:p>
        </p:txBody>
      </p:sp>
      <p:sp>
        <p:nvSpPr>
          <p:cNvPr id="5" name="4 CuadroTexto"/>
          <p:cNvSpPr txBox="1"/>
          <p:nvPr/>
        </p:nvSpPr>
        <p:spPr>
          <a:xfrm>
            <a:off x="6012160" y="6381328"/>
            <a:ext cx="2808312" cy="369332"/>
          </a:xfrm>
          <a:prstGeom prst="rect">
            <a:avLst/>
          </a:prstGeom>
          <a:noFill/>
        </p:spPr>
        <p:txBody>
          <a:bodyPr wrap="square" rtlCol="0">
            <a:spAutoFit/>
          </a:bodyPr>
          <a:lstStyle/>
          <a:p>
            <a:r>
              <a:rPr lang="es-CL" dirty="0" smtClean="0">
                <a:latin typeface="Calibri" pitchFamily="34" charset="0"/>
                <a:cs typeface="Calibri" pitchFamily="34" charset="0"/>
              </a:rPr>
              <a:t>           Extracto Resoluciones</a:t>
            </a:r>
            <a:endParaRPr lang="es-CL" dirty="0">
              <a:latin typeface="Calibri" pitchFamily="34" charset="0"/>
              <a:cs typeface="Calibri" pitchFamily="34" charset="0"/>
            </a:endParaRPr>
          </a:p>
        </p:txBody>
      </p:sp>
    </p:spTree>
    <p:extLst>
      <p:ext uri="{BB962C8B-B14F-4D97-AF65-F5344CB8AC3E}">
        <p14:creationId xmlns:p14="http://schemas.microsoft.com/office/powerpoint/2010/main" val="3329970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17247" y="379685"/>
            <a:ext cx="8280920" cy="5909310"/>
          </a:xfrm>
          <a:prstGeom prst="rect">
            <a:avLst/>
          </a:prstGeom>
          <a:noFill/>
        </p:spPr>
        <p:txBody>
          <a:bodyPr wrap="square" rtlCol="0">
            <a:spAutoFit/>
          </a:bodyPr>
          <a:lstStyle/>
          <a:p>
            <a:r>
              <a:rPr lang="es-CL" sz="2800" b="1" dirty="0" smtClean="0">
                <a:solidFill>
                  <a:schemeClr val="bg1"/>
                </a:solidFill>
                <a:latin typeface="Calibri" pitchFamily="34" charset="0"/>
                <a:cs typeface="Calibri" pitchFamily="34" charset="0"/>
              </a:rPr>
              <a:t>	</a:t>
            </a:r>
          </a:p>
          <a:p>
            <a:endParaRPr lang="es-CL" sz="2800" b="1" dirty="0">
              <a:solidFill>
                <a:schemeClr val="bg1"/>
              </a:solidFill>
              <a:latin typeface="Calibri" pitchFamily="34" charset="0"/>
              <a:cs typeface="Calibri" pitchFamily="34" charset="0"/>
            </a:endParaRPr>
          </a:p>
          <a:p>
            <a:endParaRPr lang="es-CL" sz="2800" b="1" dirty="0" smtClean="0">
              <a:solidFill>
                <a:schemeClr val="bg1"/>
              </a:solidFill>
              <a:latin typeface="Calibri" pitchFamily="34" charset="0"/>
              <a:cs typeface="Calibri" pitchFamily="34" charset="0"/>
            </a:endParaRPr>
          </a:p>
          <a:p>
            <a:r>
              <a:rPr lang="es-CL" sz="2400" b="1" dirty="0" smtClean="0">
                <a:latin typeface="Calibri" pitchFamily="34" charset="0"/>
                <a:cs typeface="Calibri" pitchFamily="34" charset="0"/>
              </a:rPr>
              <a:t>Caso Pehuenche (2011</a:t>
            </a:r>
            <a:r>
              <a:rPr lang="es-CL" sz="2400" b="1" dirty="0">
                <a:latin typeface="Calibri" pitchFamily="34" charset="0"/>
                <a:cs typeface="Calibri" pitchFamily="34" charset="0"/>
              </a:rPr>
              <a:t>), en relación </a:t>
            </a:r>
            <a:r>
              <a:rPr lang="es-CL" sz="2400" b="1" dirty="0" smtClean="0">
                <a:latin typeface="Calibri" pitchFamily="34" charset="0"/>
                <a:cs typeface="Calibri" pitchFamily="34" charset="0"/>
              </a:rPr>
              <a:t>al deber de cuidado respecto a </a:t>
            </a:r>
            <a:r>
              <a:rPr lang="es-CL" sz="2400" b="1" dirty="0">
                <a:latin typeface="Calibri" pitchFamily="34" charset="0"/>
                <a:cs typeface="Calibri" pitchFamily="34" charset="0"/>
              </a:rPr>
              <a:t>operaciones </a:t>
            </a:r>
            <a:r>
              <a:rPr lang="es-CL" sz="2400" b="1" dirty="0" smtClean="0">
                <a:latin typeface="Calibri" pitchFamily="34" charset="0"/>
                <a:cs typeface="Calibri" pitchFamily="34" charset="0"/>
              </a:rPr>
              <a:t>entre partes relacionadas</a:t>
            </a:r>
          </a:p>
          <a:p>
            <a:endParaRPr lang="es-CL" dirty="0" smtClean="0">
              <a:latin typeface="Calibri" pitchFamily="34" charset="0"/>
              <a:cs typeface="Calibri" pitchFamily="34" charset="0"/>
            </a:endParaRPr>
          </a:p>
          <a:p>
            <a:pPr algn="just"/>
            <a:r>
              <a:rPr lang="es-CL" sz="1500" dirty="0" smtClean="0">
                <a:latin typeface="Calibri" pitchFamily="34" charset="0"/>
                <a:cs typeface="Calibri" pitchFamily="34" charset="0"/>
              </a:rPr>
              <a:t>“De los antecedentes precedentemente señalados consta que </a:t>
            </a:r>
            <a:r>
              <a:rPr lang="es-CL" sz="1500" b="1" dirty="0" smtClean="0">
                <a:latin typeface="Calibri" pitchFamily="34" charset="0"/>
                <a:cs typeface="Calibri" pitchFamily="34" charset="0"/>
              </a:rPr>
              <a:t>no existió un análisis crítico</a:t>
            </a:r>
            <a:r>
              <a:rPr lang="es-CL" sz="1500" dirty="0" smtClean="0">
                <a:latin typeface="Calibri" pitchFamily="34" charset="0"/>
                <a:cs typeface="Calibri" pitchFamily="34" charset="0"/>
              </a:rPr>
              <a:t>, por parte de los </a:t>
            </a:r>
            <a:r>
              <a:rPr lang="es-CL" sz="1500" b="1" dirty="0" smtClean="0">
                <a:latin typeface="Calibri" pitchFamily="34" charset="0"/>
                <a:cs typeface="Calibri" pitchFamily="34" charset="0"/>
              </a:rPr>
              <a:t>directores</a:t>
            </a:r>
            <a:r>
              <a:rPr lang="es-CL" sz="1500" dirty="0" smtClean="0">
                <a:latin typeface="Calibri" pitchFamily="34" charset="0"/>
                <a:cs typeface="Calibri" pitchFamily="34" charset="0"/>
              </a:rPr>
              <a:t> de la sociedad, del contrato a suscribirse entre Empresa Eléctrica Pehuenche S.A. y Endesa, y que, no obstante se trataba de un contrato que comprometía el 75% de la producción de la empresa correspondiente a un año seco, a celebrarse con la controladora, en la cual todos los directores ocupaban importantes cargos ejecutivos, </a:t>
            </a:r>
            <a:r>
              <a:rPr lang="es-CL" sz="1500" b="1" dirty="0" smtClean="0">
                <a:latin typeface="Calibri" pitchFamily="34" charset="0"/>
                <a:cs typeface="Calibri" pitchFamily="34" charset="0"/>
              </a:rPr>
              <a:t>no se tomaron medidas tendientes a verificar</a:t>
            </a:r>
            <a:r>
              <a:rPr lang="es-CL" sz="1500" dirty="0" smtClean="0">
                <a:latin typeface="Calibri" pitchFamily="34" charset="0"/>
                <a:cs typeface="Calibri" pitchFamily="34" charset="0"/>
              </a:rPr>
              <a:t> que los términos en que se celebrara el contrato corresponderían a condiciones de equidad similares a las que habitualmente prevalen en el mercado y de esa forma velar, porque su aprobación se hiciere con garantía de total independencia de juicio por parte de los directores”. </a:t>
            </a:r>
          </a:p>
          <a:p>
            <a:endParaRPr lang="es-CL" sz="1500" dirty="0" smtClean="0">
              <a:latin typeface="Calibri" pitchFamily="34" charset="0"/>
              <a:cs typeface="Calibri" pitchFamily="34" charset="0"/>
            </a:endParaRPr>
          </a:p>
          <a:p>
            <a:endParaRPr lang="es-CL" sz="1500" dirty="0" smtClean="0">
              <a:latin typeface="Calibri" pitchFamily="34" charset="0"/>
              <a:cs typeface="Calibri" pitchFamily="34" charset="0"/>
            </a:endParaRPr>
          </a:p>
          <a:p>
            <a:pPr algn="just"/>
            <a:r>
              <a:rPr lang="es-CL" sz="1500" dirty="0" smtClean="0">
                <a:latin typeface="Calibri" pitchFamily="34" charset="0"/>
                <a:cs typeface="Calibri" pitchFamily="34" charset="0"/>
              </a:rPr>
              <a:t>“Así, de las </a:t>
            </a:r>
            <a:r>
              <a:rPr lang="es-CL" sz="1500" b="1" dirty="0" smtClean="0">
                <a:latin typeface="Calibri" pitchFamily="34" charset="0"/>
                <a:cs typeface="Calibri" pitchFamily="34" charset="0"/>
              </a:rPr>
              <a:t>sesiones de directorio </a:t>
            </a:r>
            <a:r>
              <a:rPr lang="es-CL" sz="1500" dirty="0" smtClean="0">
                <a:latin typeface="Calibri" pitchFamily="34" charset="0"/>
                <a:cs typeface="Calibri" pitchFamily="34" charset="0"/>
              </a:rPr>
              <a:t>que se han tenido a la vista </a:t>
            </a:r>
            <a:r>
              <a:rPr lang="es-CL" sz="1500" b="1" dirty="0" smtClean="0">
                <a:latin typeface="Calibri" pitchFamily="34" charset="0"/>
                <a:cs typeface="Calibri" pitchFamily="34" charset="0"/>
              </a:rPr>
              <a:t>no se desprende ningún análisis ni opinión</a:t>
            </a:r>
            <a:r>
              <a:rPr lang="es-CL" sz="1500" dirty="0" smtClean="0">
                <a:latin typeface="Calibri" pitchFamily="34" charset="0"/>
                <a:cs typeface="Calibri" pitchFamily="34" charset="0"/>
              </a:rPr>
              <a:t>, ya sea a favor o en contra, más que los acuerdos adoptados por el directorio en el sentido de </a:t>
            </a:r>
            <a:r>
              <a:rPr lang="es-CL" sz="1500" b="1" dirty="0" smtClean="0">
                <a:latin typeface="Calibri" pitchFamily="34" charset="0"/>
                <a:cs typeface="Calibri" pitchFamily="34" charset="0"/>
              </a:rPr>
              <a:t>encomendar a la Administración de la sociedad la realización de gestiones </a:t>
            </a:r>
            <a:r>
              <a:rPr lang="es-CL" sz="1500" dirty="0" smtClean="0">
                <a:latin typeface="Calibri" pitchFamily="34" charset="0"/>
                <a:cs typeface="Calibri" pitchFamily="34" charset="0"/>
              </a:rPr>
              <a:t>para negociar con Endesa el contrato a suscribir y la aprobación de los términos del contrato”.</a:t>
            </a:r>
          </a:p>
          <a:p>
            <a:endParaRPr lang="es-CL" dirty="0">
              <a:latin typeface="Calibri" pitchFamily="34" charset="0"/>
              <a:cs typeface="Calibri" pitchFamily="34" charset="0"/>
            </a:endParaRPr>
          </a:p>
        </p:txBody>
      </p:sp>
      <p:sp>
        <p:nvSpPr>
          <p:cNvPr id="6" name="5 CuadroTexto"/>
          <p:cNvSpPr txBox="1"/>
          <p:nvPr/>
        </p:nvSpPr>
        <p:spPr>
          <a:xfrm>
            <a:off x="6012160" y="6381328"/>
            <a:ext cx="2808312" cy="369332"/>
          </a:xfrm>
          <a:prstGeom prst="rect">
            <a:avLst/>
          </a:prstGeom>
          <a:noFill/>
        </p:spPr>
        <p:txBody>
          <a:bodyPr wrap="square" rtlCol="0">
            <a:spAutoFit/>
          </a:bodyPr>
          <a:lstStyle/>
          <a:p>
            <a:r>
              <a:rPr lang="es-CL" dirty="0" smtClean="0">
                <a:latin typeface="Calibri" pitchFamily="34" charset="0"/>
                <a:cs typeface="Calibri" pitchFamily="34" charset="0"/>
              </a:rPr>
              <a:t>           Extracto Resoluciones</a:t>
            </a:r>
            <a:endParaRPr lang="es-CL" dirty="0">
              <a:latin typeface="Calibri" pitchFamily="34" charset="0"/>
              <a:cs typeface="Calibri" pitchFamily="34" charset="0"/>
            </a:endParaRPr>
          </a:p>
        </p:txBody>
      </p:sp>
      <p:sp>
        <p:nvSpPr>
          <p:cNvPr id="9" name="Rectangle 2"/>
          <p:cNvSpPr>
            <a:spLocks noChangeArrowheads="1"/>
          </p:cNvSpPr>
          <p:nvPr/>
        </p:nvSpPr>
        <p:spPr bwMode="auto">
          <a:xfrm>
            <a:off x="1176338" y="272276"/>
            <a:ext cx="79565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5000"/>
              </a:lnSpc>
            </a:pPr>
            <a:r>
              <a:rPr lang="es-CL" sz="3200" dirty="0" smtClean="0">
                <a:solidFill>
                  <a:schemeClr val="bg1"/>
                </a:solidFill>
                <a:latin typeface="Calibri" pitchFamily="34" charset="0"/>
                <a:cs typeface="Calibri" pitchFamily="34" charset="0"/>
              </a:rPr>
              <a:t>Lo que ha resuelto la SVS en los últimos       años…</a:t>
            </a:r>
            <a:endParaRPr lang="es-ES" sz="32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14568274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404664"/>
            <a:ext cx="8352928" cy="5940088"/>
          </a:xfrm>
          <a:prstGeom prst="rect">
            <a:avLst/>
          </a:prstGeom>
          <a:noFill/>
        </p:spPr>
        <p:txBody>
          <a:bodyPr wrap="square" rtlCol="0">
            <a:spAutoFit/>
          </a:bodyPr>
          <a:lstStyle/>
          <a:p>
            <a:r>
              <a:rPr lang="es-CL" sz="2800" b="1" dirty="0" smtClean="0">
                <a:solidFill>
                  <a:schemeClr val="bg1"/>
                </a:solidFill>
                <a:latin typeface="Calibri" pitchFamily="34" charset="0"/>
                <a:cs typeface="Calibri" pitchFamily="34" charset="0"/>
              </a:rPr>
              <a:t>	</a:t>
            </a:r>
          </a:p>
          <a:p>
            <a:endParaRPr lang="es-CL" sz="2800" b="1" dirty="0">
              <a:solidFill>
                <a:schemeClr val="bg1"/>
              </a:solidFill>
              <a:latin typeface="Calibri" pitchFamily="34" charset="0"/>
              <a:cs typeface="Calibri" pitchFamily="34" charset="0"/>
            </a:endParaRPr>
          </a:p>
          <a:p>
            <a:endParaRPr lang="es-CL" sz="2800" b="1" dirty="0" smtClean="0">
              <a:solidFill>
                <a:schemeClr val="bg1"/>
              </a:solidFill>
              <a:latin typeface="Calibri" pitchFamily="34" charset="0"/>
              <a:cs typeface="Calibri" pitchFamily="34" charset="0"/>
            </a:endParaRPr>
          </a:p>
          <a:p>
            <a:r>
              <a:rPr lang="es-CL" sz="2400" b="1" dirty="0" smtClean="0">
                <a:latin typeface="Calibri" pitchFamily="34" charset="0"/>
                <a:cs typeface="Calibri" pitchFamily="34" charset="0"/>
              </a:rPr>
              <a:t>Caso Pehuenche (2011), </a:t>
            </a:r>
            <a:r>
              <a:rPr lang="es-CL" sz="2400" b="1" dirty="0" err="1" smtClean="0">
                <a:latin typeface="Calibri" pitchFamily="34" charset="0"/>
                <a:cs typeface="Calibri" pitchFamily="34" charset="0"/>
              </a:rPr>
              <a:t>cont</a:t>
            </a:r>
            <a:r>
              <a:rPr lang="es-CL" sz="2400" b="1" dirty="0" smtClean="0">
                <a:latin typeface="Calibri" pitchFamily="34" charset="0"/>
                <a:cs typeface="Calibri" pitchFamily="34" charset="0"/>
              </a:rPr>
              <a:t>…</a:t>
            </a:r>
            <a:endParaRPr lang="es-CL" dirty="0">
              <a:latin typeface="Calibri" pitchFamily="34" charset="0"/>
              <a:cs typeface="Calibri" pitchFamily="34" charset="0"/>
            </a:endParaRPr>
          </a:p>
          <a:p>
            <a:pPr algn="just"/>
            <a:endParaRPr lang="es-CL" sz="1400" dirty="0">
              <a:latin typeface="Calibri" pitchFamily="34" charset="0"/>
              <a:cs typeface="Calibri" pitchFamily="34" charset="0"/>
            </a:endParaRPr>
          </a:p>
          <a:p>
            <a:pPr algn="just"/>
            <a:r>
              <a:rPr lang="es-CL" sz="1500" dirty="0" smtClean="0">
                <a:latin typeface="Calibri" pitchFamily="34" charset="0"/>
                <a:cs typeface="Calibri" pitchFamily="34" charset="0"/>
              </a:rPr>
              <a:t>“</a:t>
            </a:r>
            <a:r>
              <a:rPr lang="es-CL" sz="1500" dirty="0">
                <a:latin typeface="Calibri" pitchFamily="34" charset="0"/>
                <a:cs typeface="Calibri" pitchFamily="34" charset="0"/>
              </a:rPr>
              <a:t>Los </a:t>
            </a:r>
            <a:r>
              <a:rPr lang="es-CL" sz="1500" b="1" dirty="0">
                <a:latin typeface="Calibri" pitchFamily="34" charset="0"/>
                <a:cs typeface="Calibri" pitchFamily="34" charset="0"/>
              </a:rPr>
              <a:t>directores</a:t>
            </a:r>
            <a:r>
              <a:rPr lang="es-CL" sz="1500" dirty="0">
                <a:latin typeface="Calibri" pitchFamily="34" charset="0"/>
                <a:cs typeface="Calibri" pitchFamily="34" charset="0"/>
              </a:rPr>
              <a:t> de Empresa Eléctrica Pehuenche S.A. </a:t>
            </a:r>
            <a:r>
              <a:rPr lang="es-CL" sz="1500" b="1" dirty="0">
                <a:latin typeface="Calibri" pitchFamily="34" charset="0"/>
                <a:cs typeface="Calibri" pitchFamily="34" charset="0"/>
              </a:rPr>
              <a:t>no cumplieron con el deber de diligencia </a:t>
            </a:r>
            <a:r>
              <a:rPr lang="es-CL" sz="1500" dirty="0">
                <a:latin typeface="Calibri" pitchFamily="34" charset="0"/>
                <a:cs typeface="Calibri" pitchFamily="34" charset="0"/>
              </a:rPr>
              <a:t>establecido en el artículo 41 de la Ley de Sociedades Anónimas por cuanto no adoptaron medida alguna tendiente a </a:t>
            </a:r>
            <a:r>
              <a:rPr lang="es-CL" sz="1500" b="1" dirty="0">
                <a:latin typeface="Calibri" pitchFamily="34" charset="0"/>
                <a:cs typeface="Calibri" pitchFamily="34" charset="0"/>
              </a:rPr>
              <a:t>verificar mediante un medio idóneo </a:t>
            </a:r>
            <a:r>
              <a:rPr lang="es-CL" sz="1500" dirty="0">
                <a:latin typeface="Calibri" pitchFamily="34" charset="0"/>
                <a:cs typeface="Calibri" pitchFamily="34" charset="0"/>
              </a:rPr>
              <a:t>–utilización de fuentes de información o informes de terceros independientes o cualesquiera otro mecanismo de determinación de precios que recogiera antecedentes o variables referidos a contratos de similar naturaleza</a:t>
            </a:r>
            <a:r>
              <a:rPr lang="es-CL" sz="1500" dirty="0" smtClean="0">
                <a:latin typeface="Calibri" pitchFamily="34" charset="0"/>
                <a:cs typeface="Calibri" pitchFamily="34" charset="0"/>
              </a:rPr>
              <a:t>….”.</a:t>
            </a:r>
          </a:p>
          <a:p>
            <a:pPr algn="just"/>
            <a:endParaRPr lang="es-CL" sz="1500" dirty="0" smtClean="0">
              <a:latin typeface="Calibri" pitchFamily="34" charset="0"/>
              <a:cs typeface="Calibri" pitchFamily="34" charset="0"/>
            </a:endParaRPr>
          </a:p>
          <a:p>
            <a:pPr algn="just"/>
            <a:r>
              <a:rPr lang="es-CL" sz="1500" dirty="0" smtClean="0">
                <a:latin typeface="Calibri" pitchFamily="34" charset="0"/>
                <a:cs typeface="Calibri" pitchFamily="34" charset="0"/>
              </a:rPr>
              <a:t>“Asimismo, en relación a los señores […], quienes integraban el Comité de Directores de la sociedad a la fecha de celebración del mentado contrato, se les formuló además cargos por no haber dado cumplimiento a lo dispuesto en el artículo 50 bis de la Ley de Sociedades Anónimas, </a:t>
            </a:r>
            <a:r>
              <a:rPr lang="es-CL" sz="1500" b="1" dirty="0" smtClean="0">
                <a:latin typeface="Calibri" pitchFamily="34" charset="0"/>
                <a:cs typeface="Calibri" pitchFamily="34" charset="0"/>
              </a:rPr>
              <a:t>por no haber evacuado el Informe a que se refiere la norma</a:t>
            </a:r>
            <a:r>
              <a:rPr lang="es-CL" sz="1500" dirty="0" smtClean="0">
                <a:latin typeface="Calibri" pitchFamily="34" charset="0"/>
                <a:cs typeface="Calibri" pitchFamily="34" charset="0"/>
              </a:rPr>
              <a:t>”.</a:t>
            </a:r>
          </a:p>
          <a:p>
            <a:pPr algn="just"/>
            <a:endParaRPr lang="es-CL" sz="1500" dirty="0">
              <a:latin typeface="Calibri" pitchFamily="34" charset="0"/>
              <a:cs typeface="Calibri" pitchFamily="34" charset="0"/>
            </a:endParaRPr>
          </a:p>
          <a:p>
            <a:pPr algn="just"/>
            <a:r>
              <a:rPr lang="es-CL" sz="1500" dirty="0" smtClean="0">
                <a:latin typeface="Calibri" pitchFamily="34" charset="0"/>
                <a:cs typeface="Calibri" pitchFamily="34" charset="0"/>
              </a:rPr>
              <a:t>“Respecto a la imputación efectuada a los miembros del Comité de Directores en cuanto a no evacuar el respectivo informe relativo a las operaciones […], el Acta de Sesión de Comité de Directores </a:t>
            </a:r>
            <a:r>
              <a:rPr lang="es-CL" sz="1500" b="1" dirty="0" smtClean="0">
                <a:latin typeface="Calibri" pitchFamily="34" charset="0"/>
                <a:cs typeface="Calibri" pitchFamily="34" charset="0"/>
              </a:rPr>
              <a:t>no resulta suficiente para entender cumplido dicho deber [de examinar la operación] </a:t>
            </a:r>
            <a:r>
              <a:rPr lang="es-CL" sz="1500" dirty="0" smtClean="0">
                <a:latin typeface="Calibri" pitchFamily="34" charset="0"/>
                <a:cs typeface="Calibri" pitchFamily="34" charset="0"/>
              </a:rPr>
              <a:t>ya que en dicha Acta no se encuentran especificados los fundamentos de la decisión adoptada ni ningún análisis de las condiciones en que se celebraría el contrato en cuestión”.</a:t>
            </a:r>
            <a:endParaRPr lang="es-CL" sz="1500" dirty="0">
              <a:latin typeface="Calibri" pitchFamily="34" charset="0"/>
              <a:cs typeface="Calibri" pitchFamily="34" charset="0"/>
            </a:endParaRPr>
          </a:p>
          <a:p>
            <a:endParaRPr lang="es-CL" dirty="0">
              <a:latin typeface="Calibri" pitchFamily="34" charset="0"/>
              <a:cs typeface="Calibri" pitchFamily="34" charset="0"/>
            </a:endParaRPr>
          </a:p>
        </p:txBody>
      </p:sp>
      <p:sp>
        <p:nvSpPr>
          <p:cNvPr id="6" name="5 CuadroTexto"/>
          <p:cNvSpPr txBox="1"/>
          <p:nvPr/>
        </p:nvSpPr>
        <p:spPr>
          <a:xfrm>
            <a:off x="6012160" y="6381328"/>
            <a:ext cx="2808312" cy="369332"/>
          </a:xfrm>
          <a:prstGeom prst="rect">
            <a:avLst/>
          </a:prstGeom>
          <a:noFill/>
        </p:spPr>
        <p:txBody>
          <a:bodyPr wrap="square" rtlCol="0">
            <a:spAutoFit/>
          </a:bodyPr>
          <a:lstStyle/>
          <a:p>
            <a:r>
              <a:rPr lang="es-CL" dirty="0" smtClean="0">
                <a:latin typeface="Calibri" pitchFamily="34" charset="0"/>
                <a:cs typeface="Calibri" pitchFamily="34" charset="0"/>
              </a:rPr>
              <a:t>           Extracto Resoluciones</a:t>
            </a:r>
            <a:endParaRPr lang="es-CL" dirty="0">
              <a:latin typeface="Calibri" pitchFamily="34" charset="0"/>
              <a:cs typeface="Calibri" pitchFamily="34" charset="0"/>
            </a:endParaRPr>
          </a:p>
        </p:txBody>
      </p:sp>
      <p:sp>
        <p:nvSpPr>
          <p:cNvPr id="5" name="Rectangle 2"/>
          <p:cNvSpPr>
            <a:spLocks noChangeArrowheads="1"/>
          </p:cNvSpPr>
          <p:nvPr/>
        </p:nvSpPr>
        <p:spPr bwMode="auto">
          <a:xfrm>
            <a:off x="1176338" y="272276"/>
            <a:ext cx="79565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5000"/>
              </a:lnSpc>
            </a:pPr>
            <a:r>
              <a:rPr lang="es-CL" sz="3200" dirty="0" smtClean="0">
                <a:solidFill>
                  <a:schemeClr val="bg1"/>
                </a:solidFill>
                <a:latin typeface="Calibri" pitchFamily="34" charset="0"/>
                <a:cs typeface="Calibri" pitchFamily="34" charset="0"/>
              </a:rPr>
              <a:t>Lo que ha resuelto la SVS en los últimos       años…</a:t>
            </a:r>
            <a:endParaRPr lang="es-ES" sz="32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1594736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95536" y="476672"/>
            <a:ext cx="8424936" cy="6140142"/>
          </a:xfrm>
          <a:prstGeom prst="rect">
            <a:avLst/>
          </a:prstGeom>
          <a:noFill/>
        </p:spPr>
        <p:txBody>
          <a:bodyPr wrap="square" rtlCol="0">
            <a:spAutoFit/>
          </a:bodyPr>
          <a:lstStyle/>
          <a:p>
            <a:r>
              <a:rPr lang="es-CL" sz="2800" b="1" dirty="0" smtClean="0">
                <a:solidFill>
                  <a:schemeClr val="bg1"/>
                </a:solidFill>
                <a:latin typeface="Calibri" pitchFamily="34" charset="0"/>
                <a:cs typeface="Calibri" pitchFamily="34" charset="0"/>
              </a:rPr>
              <a:t>	</a:t>
            </a:r>
          </a:p>
          <a:p>
            <a:endParaRPr lang="es-CL" sz="2800" b="1" dirty="0" smtClean="0">
              <a:solidFill>
                <a:schemeClr val="bg1"/>
              </a:solidFill>
              <a:latin typeface="Calibri" pitchFamily="34" charset="0"/>
              <a:cs typeface="Calibri" pitchFamily="34" charset="0"/>
            </a:endParaRPr>
          </a:p>
          <a:p>
            <a:endParaRPr lang="es-CL" sz="2400" b="1" dirty="0" smtClean="0">
              <a:latin typeface="Calibri" pitchFamily="34" charset="0"/>
              <a:cs typeface="Calibri" pitchFamily="34" charset="0"/>
            </a:endParaRPr>
          </a:p>
          <a:p>
            <a:r>
              <a:rPr lang="es-CL" sz="2400" b="1" dirty="0" smtClean="0">
                <a:latin typeface="Calibri" pitchFamily="34" charset="0"/>
                <a:cs typeface="Calibri" pitchFamily="34" charset="0"/>
              </a:rPr>
              <a:t>Caso La Polar (2012), en relación al deber de cuidado y deber de informarse</a:t>
            </a:r>
          </a:p>
          <a:p>
            <a:endParaRPr lang="es-CL" sz="1400" dirty="0">
              <a:latin typeface="Calibri" pitchFamily="34" charset="0"/>
              <a:cs typeface="Calibri" pitchFamily="34" charset="0"/>
            </a:endParaRPr>
          </a:p>
          <a:p>
            <a:pPr algn="just"/>
            <a:r>
              <a:rPr lang="es-CL" sz="1500" dirty="0">
                <a:latin typeface="Calibri" pitchFamily="34" charset="0"/>
                <a:cs typeface="Calibri" pitchFamily="34" charset="0"/>
              </a:rPr>
              <a:t>“Según dan cuenta las </a:t>
            </a:r>
            <a:r>
              <a:rPr lang="es-CL" sz="1500" b="1" dirty="0">
                <a:latin typeface="Calibri" pitchFamily="34" charset="0"/>
                <a:cs typeface="Calibri" pitchFamily="34" charset="0"/>
              </a:rPr>
              <a:t>actas de sesiones de directorio </a:t>
            </a:r>
            <a:r>
              <a:rPr lang="es-CL" sz="1500" dirty="0">
                <a:latin typeface="Calibri" pitchFamily="34" charset="0"/>
                <a:cs typeface="Calibri" pitchFamily="34" charset="0"/>
              </a:rPr>
              <a:t>y comité de directores, en ninguna sesión celebrada el año 2006 </a:t>
            </a:r>
            <a:r>
              <a:rPr lang="es-CL" sz="1500" b="1" dirty="0">
                <a:latin typeface="Calibri" pitchFamily="34" charset="0"/>
                <a:cs typeface="Calibri" pitchFamily="34" charset="0"/>
              </a:rPr>
              <a:t>se estudió en profundidad </a:t>
            </a:r>
            <a:r>
              <a:rPr lang="es-CL" sz="1500" dirty="0">
                <a:latin typeface="Calibri" pitchFamily="34" charset="0"/>
                <a:cs typeface="Calibri" pitchFamily="34" charset="0"/>
              </a:rPr>
              <a:t>la información del negocio crediticio de La Polar. En el año 2007, tan solo en una oportunidad se hizo aquella revisión; y para el año 2008, se revisó la información en dos </a:t>
            </a:r>
            <a:r>
              <a:rPr lang="es-CL" sz="1500" dirty="0" smtClean="0">
                <a:latin typeface="Calibri" pitchFamily="34" charset="0"/>
                <a:cs typeface="Calibri" pitchFamily="34" charset="0"/>
              </a:rPr>
              <a:t>oportunidades”. </a:t>
            </a:r>
          </a:p>
          <a:p>
            <a:endParaRPr lang="es-CL" sz="1500" dirty="0" smtClean="0">
              <a:latin typeface="Calibri" pitchFamily="34" charset="0"/>
              <a:cs typeface="Calibri" pitchFamily="34" charset="0"/>
            </a:endParaRPr>
          </a:p>
          <a:p>
            <a:endParaRPr lang="es-CL" sz="1500" dirty="0">
              <a:latin typeface="Calibri" pitchFamily="34" charset="0"/>
              <a:cs typeface="Calibri" pitchFamily="34" charset="0"/>
            </a:endParaRPr>
          </a:p>
          <a:p>
            <a:pPr algn="just"/>
            <a:r>
              <a:rPr lang="es-CL" sz="1500" dirty="0">
                <a:latin typeface="Calibri" pitchFamily="34" charset="0"/>
                <a:cs typeface="Calibri" pitchFamily="34" charset="0"/>
              </a:rPr>
              <a:t>“Que, a la falta de análisis y de requerimientos de información por parte del Sr. </a:t>
            </a:r>
            <a:r>
              <a:rPr lang="es-CL" sz="1500" dirty="0" smtClean="0">
                <a:latin typeface="Calibri" pitchFamily="34" charset="0"/>
                <a:cs typeface="Calibri" pitchFamily="34" charset="0"/>
              </a:rPr>
              <a:t>X cabe </a:t>
            </a:r>
            <a:r>
              <a:rPr lang="es-CL" sz="1500" dirty="0">
                <a:latin typeface="Calibri" pitchFamily="34" charset="0"/>
                <a:cs typeface="Calibri" pitchFamily="34" charset="0"/>
              </a:rPr>
              <a:t>agregar la </a:t>
            </a:r>
            <a:r>
              <a:rPr lang="es-CL" sz="1500" b="1" dirty="0">
                <a:latin typeface="Calibri" pitchFamily="34" charset="0"/>
                <a:cs typeface="Calibri" pitchFamily="34" charset="0"/>
              </a:rPr>
              <a:t>casi permanente conformidad</a:t>
            </a:r>
            <a:r>
              <a:rPr lang="es-CL" sz="1500" dirty="0">
                <a:latin typeface="Calibri" pitchFamily="34" charset="0"/>
                <a:cs typeface="Calibri" pitchFamily="34" charset="0"/>
              </a:rPr>
              <a:t> mostrada con las explicaciones brindadas por la administración, aun  cuando </a:t>
            </a:r>
            <a:r>
              <a:rPr lang="es-CL" sz="1500" b="1" dirty="0">
                <a:latin typeface="Calibri" pitchFamily="34" charset="0"/>
                <a:cs typeface="Calibri" pitchFamily="34" charset="0"/>
              </a:rPr>
              <a:t>éstas eran inconsistentes </a:t>
            </a:r>
            <a:r>
              <a:rPr lang="es-CL" sz="1500" dirty="0">
                <a:latin typeface="Calibri" pitchFamily="34" charset="0"/>
                <a:cs typeface="Calibri" pitchFamily="34" charset="0"/>
              </a:rPr>
              <a:t>con las cifras, indicadores y con la propia información que se </a:t>
            </a:r>
            <a:r>
              <a:rPr lang="es-CL" sz="1500" dirty="0" smtClean="0">
                <a:latin typeface="Calibri" pitchFamily="34" charset="0"/>
                <a:cs typeface="Calibri" pitchFamily="34" charset="0"/>
              </a:rPr>
              <a:t>exponía…”.</a:t>
            </a:r>
          </a:p>
          <a:p>
            <a:endParaRPr lang="es-CL" sz="1500" dirty="0" smtClean="0">
              <a:latin typeface="Calibri" pitchFamily="34" charset="0"/>
              <a:cs typeface="Calibri" pitchFamily="34" charset="0"/>
            </a:endParaRPr>
          </a:p>
          <a:p>
            <a:endParaRPr lang="es-CL" sz="1500" dirty="0">
              <a:latin typeface="Calibri" pitchFamily="34" charset="0"/>
              <a:cs typeface="Calibri" pitchFamily="34" charset="0"/>
            </a:endParaRPr>
          </a:p>
          <a:p>
            <a:pPr algn="just"/>
            <a:r>
              <a:rPr lang="es-CL" sz="1500" dirty="0" smtClean="0">
                <a:latin typeface="Calibri" pitchFamily="34" charset="0"/>
                <a:cs typeface="Calibri" pitchFamily="34" charset="0"/>
              </a:rPr>
              <a:t>“</a:t>
            </a:r>
            <a:r>
              <a:rPr lang="es-CL" sz="1500" dirty="0">
                <a:latin typeface="Calibri" pitchFamily="34" charset="0"/>
                <a:cs typeface="Calibri" pitchFamily="34" charset="0"/>
              </a:rPr>
              <a:t>Que, aun cuando por aplicación del principio de buena fe el directorio debe depositar en la administración de la Compañía una confianza legítima en su actuar, ello no puede significar en modo alguno </a:t>
            </a:r>
            <a:r>
              <a:rPr lang="es-CL" sz="1500" b="1" dirty="0">
                <a:latin typeface="Calibri" pitchFamily="34" charset="0"/>
                <a:cs typeface="Calibri" pitchFamily="34" charset="0"/>
              </a:rPr>
              <a:t>relevar a los directores de los deberes de cuidado y resguardo </a:t>
            </a:r>
            <a:r>
              <a:rPr lang="es-CL" sz="1500" dirty="0">
                <a:latin typeface="Calibri" pitchFamily="34" charset="0"/>
                <a:cs typeface="Calibri" pitchFamily="34" charset="0"/>
              </a:rPr>
              <a:t>que sean necesarias para cautelar los intereses de la Compañía y sus </a:t>
            </a:r>
            <a:r>
              <a:rPr lang="es-CL" sz="1500" dirty="0" smtClean="0">
                <a:latin typeface="Calibri" pitchFamily="34" charset="0"/>
                <a:cs typeface="Calibri" pitchFamily="34" charset="0"/>
              </a:rPr>
              <a:t>accionistas”.</a:t>
            </a:r>
          </a:p>
          <a:p>
            <a:endParaRPr lang="es-CL" sz="1400" dirty="0">
              <a:latin typeface="Calibri" pitchFamily="34" charset="0"/>
              <a:cs typeface="Calibri" pitchFamily="34" charset="0"/>
            </a:endParaRPr>
          </a:p>
          <a:p>
            <a:endParaRPr lang="es-CL" sz="1200" dirty="0" smtClean="0">
              <a:latin typeface="Calibri" pitchFamily="34" charset="0"/>
              <a:cs typeface="Calibri" pitchFamily="34" charset="0"/>
            </a:endParaRPr>
          </a:p>
        </p:txBody>
      </p:sp>
      <p:sp>
        <p:nvSpPr>
          <p:cNvPr id="6" name="5 CuadroTexto"/>
          <p:cNvSpPr txBox="1"/>
          <p:nvPr/>
        </p:nvSpPr>
        <p:spPr>
          <a:xfrm>
            <a:off x="6012160" y="6381328"/>
            <a:ext cx="2808312" cy="369332"/>
          </a:xfrm>
          <a:prstGeom prst="rect">
            <a:avLst/>
          </a:prstGeom>
          <a:noFill/>
        </p:spPr>
        <p:txBody>
          <a:bodyPr wrap="square" rtlCol="0">
            <a:spAutoFit/>
          </a:bodyPr>
          <a:lstStyle/>
          <a:p>
            <a:r>
              <a:rPr lang="es-CL" dirty="0" smtClean="0">
                <a:latin typeface="Calibri" pitchFamily="34" charset="0"/>
                <a:cs typeface="Calibri" pitchFamily="34" charset="0"/>
              </a:rPr>
              <a:t>           Extracto Resoluciones</a:t>
            </a:r>
            <a:endParaRPr lang="es-CL" dirty="0">
              <a:latin typeface="Calibri" pitchFamily="34" charset="0"/>
              <a:cs typeface="Calibri" pitchFamily="34" charset="0"/>
            </a:endParaRPr>
          </a:p>
        </p:txBody>
      </p:sp>
      <p:sp>
        <p:nvSpPr>
          <p:cNvPr id="8" name="Rectangle 2"/>
          <p:cNvSpPr>
            <a:spLocks noChangeArrowheads="1"/>
          </p:cNvSpPr>
          <p:nvPr/>
        </p:nvSpPr>
        <p:spPr bwMode="auto">
          <a:xfrm>
            <a:off x="1176338" y="272276"/>
            <a:ext cx="79565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5000"/>
              </a:lnSpc>
            </a:pPr>
            <a:r>
              <a:rPr lang="es-CL" sz="3200" dirty="0" smtClean="0">
                <a:solidFill>
                  <a:schemeClr val="bg1"/>
                </a:solidFill>
                <a:latin typeface="Calibri" pitchFamily="34" charset="0"/>
                <a:cs typeface="Calibri" pitchFamily="34" charset="0"/>
              </a:rPr>
              <a:t>Lo que ha resuelto la SVS en los últimos       años…</a:t>
            </a:r>
            <a:endParaRPr lang="es-ES" sz="32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710378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95536" y="404664"/>
            <a:ext cx="8280920" cy="5616922"/>
          </a:xfrm>
          <a:prstGeom prst="rect">
            <a:avLst/>
          </a:prstGeom>
          <a:noFill/>
        </p:spPr>
        <p:txBody>
          <a:bodyPr wrap="square" rtlCol="0">
            <a:spAutoFit/>
          </a:bodyPr>
          <a:lstStyle/>
          <a:p>
            <a:r>
              <a:rPr lang="es-CL" sz="2800" b="1" dirty="0" smtClean="0">
                <a:solidFill>
                  <a:schemeClr val="bg1"/>
                </a:solidFill>
                <a:latin typeface="Calibri" pitchFamily="34" charset="0"/>
                <a:cs typeface="Calibri" pitchFamily="34" charset="0"/>
              </a:rPr>
              <a:t>	</a:t>
            </a:r>
          </a:p>
          <a:p>
            <a:endParaRPr lang="es-CL" sz="2800" b="1" dirty="0">
              <a:solidFill>
                <a:schemeClr val="bg1"/>
              </a:solidFill>
              <a:latin typeface="Calibri" pitchFamily="34" charset="0"/>
              <a:cs typeface="Calibri" pitchFamily="34" charset="0"/>
            </a:endParaRPr>
          </a:p>
          <a:p>
            <a:endParaRPr lang="es-CL" sz="2800" b="1" dirty="0" smtClean="0">
              <a:solidFill>
                <a:schemeClr val="bg1"/>
              </a:solidFill>
              <a:latin typeface="Calibri" pitchFamily="34" charset="0"/>
              <a:cs typeface="Calibri" pitchFamily="34" charset="0"/>
            </a:endParaRPr>
          </a:p>
          <a:p>
            <a:r>
              <a:rPr lang="es-CL" sz="2400" b="1" dirty="0" smtClean="0">
                <a:latin typeface="Calibri" pitchFamily="34" charset="0"/>
                <a:cs typeface="Calibri" pitchFamily="34" charset="0"/>
              </a:rPr>
              <a:t>Caso La Polar (2012), </a:t>
            </a:r>
            <a:r>
              <a:rPr lang="es-CL" sz="2400" b="1" dirty="0" err="1" smtClean="0">
                <a:latin typeface="Calibri" pitchFamily="34" charset="0"/>
                <a:cs typeface="Calibri" pitchFamily="34" charset="0"/>
              </a:rPr>
              <a:t>cont</a:t>
            </a:r>
            <a:r>
              <a:rPr lang="es-CL" sz="2400" b="1" dirty="0" smtClean="0">
                <a:latin typeface="Calibri" pitchFamily="34" charset="0"/>
                <a:cs typeface="Calibri" pitchFamily="34" charset="0"/>
              </a:rPr>
              <a:t>…</a:t>
            </a:r>
          </a:p>
          <a:p>
            <a:endParaRPr lang="es-CL" sz="1400" dirty="0" smtClean="0">
              <a:latin typeface="Calibri" pitchFamily="34" charset="0"/>
              <a:cs typeface="Calibri" pitchFamily="34" charset="0"/>
            </a:endParaRPr>
          </a:p>
          <a:p>
            <a:pPr algn="just"/>
            <a:r>
              <a:rPr lang="es-CL" sz="1500" dirty="0" smtClean="0">
                <a:latin typeface="Calibri" pitchFamily="34" charset="0"/>
                <a:cs typeface="Calibri" pitchFamily="34" charset="0"/>
              </a:rPr>
              <a:t>“</a:t>
            </a:r>
            <a:r>
              <a:rPr lang="es-CL" sz="1500" dirty="0">
                <a:latin typeface="Calibri" pitchFamily="34" charset="0"/>
                <a:cs typeface="Calibri" pitchFamily="34" charset="0"/>
              </a:rPr>
              <a:t>Que, dentro de los aspectos inherentes a las funciones que desempeña el directorio en la administración superior de una Compañía, se </a:t>
            </a:r>
            <a:r>
              <a:rPr lang="es-CL" sz="1500" b="1" dirty="0">
                <a:latin typeface="Calibri" pitchFamily="34" charset="0"/>
                <a:cs typeface="Calibri" pitchFamily="34" charset="0"/>
              </a:rPr>
              <a:t>encuentra efectuar la supervisión y monitoreo permanente de la correcta ejecución de las políticas fijadas</a:t>
            </a:r>
            <a:r>
              <a:rPr lang="es-CL" sz="1500" dirty="0">
                <a:latin typeface="Calibri" pitchFamily="34" charset="0"/>
                <a:cs typeface="Calibri" pitchFamily="34" charset="0"/>
              </a:rPr>
              <a:t> por dicho órgano a través de las respectivas gerencias. Ello supone el establecimiento de mecanismos y procedimientos que permitan que la información relevante de la Compañía fluya hacia la dirección superior, y sea en concreto recibida y procesada por el </a:t>
            </a:r>
            <a:r>
              <a:rPr lang="es-CL" sz="1500" dirty="0" smtClean="0">
                <a:latin typeface="Calibri" pitchFamily="34" charset="0"/>
                <a:cs typeface="Calibri" pitchFamily="34" charset="0"/>
              </a:rPr>
              <a:t>directorio”. </a:t>
            </a:r>
            <a:endParaRPr lang="es-CL" sz="1500" dirty="0">
              <a:latin typeface="Calibri" pitchFamily="34" charset="0"/>
              <a:cs typeface="Calibri" pitchFamily="34" charset="0"/>
            </a:endParaRPr>
          </a:p>
          <a:p>
            <a:endParaRPr lang="es-CL" sz="1500" dirty="0" smtClean="0">
              <a:latin typeface="Calibri" pitchFamily="34" charset="0"/>
              <a:cs typeface="Calibri" pitchFamily="34" charset="0"/>
            </a:endParaRPr>
          </a:p>
          <a:p>
            <a:endParaRPr lang="es-CL" sz="1500" dirty="0">
              <a:latin typeface="Calibri" pitchFamily="34" charset="0"/>
              <a:cs typeface="Calibri" pitchFamily="34" charset="0"/>
            </a:endParaRPr>
          </a:p>
          <a:p>
            <a:pPr algn="just"/>
            <a:r>
              <a:rPr lang="es-CL" sz="1500" dirty="0">
                <a:latin typeface="Calibri" pitchFamily="34" charset="0"/>
                <a:cs typeface="Calibri" pitchFamily="34" charset="0"/>
              </a:rPr>
              <a:t>“… que daban cuenta de variadas señales de alerta respecto de la situación financiera de la compañía, cuyo </a:t>
            </a:r>
            <a:r>
              <a:rPr lang="es-CL" sz="1500" b="1" dirty="0">
                <a:latin typeface="Calibri" pitchFamily="34" charset="0"/>
                <a:cs typeface="Calibri" pitchFamily="34" charset="0"/>
              </a:rPr>
              <a:t>diligente análisis </a:t>
            </a:r>
            <a:r>
              <a:rPr lang="es-CL" sz="1500" dirty="0">
                <a:latin typeface="Calibri" pitchFamily="34" charset="0"/>
                <a:cs typeface="Calibri" pitchFamily="34" charset="0"/>
              </a:rPr>
              <a:t>le hubiera </a:t>
            </a:r>
            <a:r>
              <a:rPr lang="es-CL" sz="1500" b="1" dirty="0">
                <a:latin typeface="Calibri" pitchFamily="34" charset="0"/>
                <a:cs typeface="Calibri" pitchFamily="34" charset="0"/>
              </a:rPr>
              <a:t>permitido advertir inconsistencias</a:t>
            </a:r>
            <a:r>
              <a:rPr lang="es-CL" sz="1500" dirty="0">
                <a:latin typeface="Calibri" pitchFamily="34" charset="0"/>
                <a:cs typeface="Calibri" pitchFamily="34" charset="0"/>
              </a:rPr>
              <a:t> en dicha información que afectaban la situación financiera de la compañía, siendo aquellos incumplimientos el fundamento de la sanción cursada. Todo ello, independientemente de si ese actuar exigido por la ley, hubiese o no permitido descubrir la verdadera situación financiera de la compañía”. </a:t>
            </a:r>
          </a:p>
          <a:p>
            <a:endParaRPr lang="es-CL" sz="1500" dirty="0">
              <a:latin typeface="Calibri" pitchFamily="34" charset="0"/>
              <a:cs typeface="Calibri" pitchFamily="34" charset="0"/>
            </a:endParaRPr>
          </a:p>
          <a:p>
            <a:endParaRPr lang="es-CL" sz="1500" dirty="0">
              <a:latin typeface="Calibri" pitchFamily="34" charset="0"/>
              <a:cs typeface="Calibri" pitchFamily="34" charset="0"/>
            </a:endParaRPr>
          </a:p>
          <a:p>
            <a:endParaRPr lang="es-CL" sz="1200" dirty="0" smtClean="0">
              <a:latin typeface="Calibri" pitchFamily="34" charset="0"/>
              <a:cs typeface="Calibri" pitchFamily="34" charset="0"/>
            </a:endParaRPr>
          </a:p>
        </p:txBody>
      </p:sp>
      <p:sp>
        <p:nvSpPr>
          <p:cNvPr id="6" name="5 CuadroTexto"/>
          <p:cNvSpPr txBox="1"/>
          <p:nvPr/>
        </p:nvSpPr>
        <p:spPr>
          <a:xfrm>
            <a:off x="6012160" y="6381328"/>
            <a:ext cx="2808312" cy="369332"/>
          </a:xfrm>
          <a:prstGeom prst="rect">
            <a:avLst/>
          </a:prstGeom>
          <a:noFill/>
        </p:spPr>
        <p:txBody>
          <a:bodyPr wrap="square" rtlCol="0">
            <a:spAutoFit/>
          </a:bodyPr>
          <a:lstStyle/>
          <a:p>
            <a:r>
              <a:rPr lang="es-CL" dirty="0" smtClean="0">
                <a:latin typeface="Calibri" pitchFamily="34" charset="0"/>
                <a:cs typeface="Calibri" pitchFamily="34" charset="0"/>
              </a:rPr>
              <a:t>           Extracto Resoluciones</a:t>
            </a:r>
            <a:endParaRPr lang="es-CL" dirty="0">
              <a:latin typeface="Calibri" pitchFamily="34" charset="0"/>
              <a:cs typeface="Calibri" pitchFamily="34" charset="0"/>
            </a:endParaRPr>
          </a:p>
        </p:txBody>
      </p:sp>
      <p:sp>
        <p:nvSpPr>
          <p:cNvPr id="4" name="Rectangle 2"/>
          <p:cNvSpPr>
            <a:spLocks noChangeArrowheads="1"/>
          </p:cNvSpPr>
          <p:nvPr/>
        </p:nvSpPr>
        <p:spPr bwMode="auto">
          <a:xfrm>
            <a:off x="1176338" y="272276"/>
            <a:ext cx="79565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5000"/>
              </a:lnSpc>
            </a:pPr>
            <a:r>
              <a:rPr lang="es-CL" sz="3200" dirty="0" smtClean="0">
                <a:solidFill>
                  <a:schemeClr val="bg1"/>
                </a:solidFill>
                <a:latin typeface="Calibri" pitchFamily="34" charset="0"/>
                <a:cs typeface="Calibri" pitchFamily="34" charset="0"/>
              </a:rPr>
              <a:t>Lo que ha resuelto la SVS en los últimos       años…</a:t>
            </a:r>
            <a:endParaRPr lang="es-ES" sz="3200" dirty="0">
              <a:solidFill>
                <a:schemeClr val="bg1"/>
              </a:solidFill>
              <a:latin typeface="Calibri" pitchFamily="34" charset="0"/>
              <a:cs typeface="Calibri" pitchFamily="34" charset="0"/>
            </a:endParaRPr>
          </a:p>
        </p:txBody>
      </p:sp>
    </p:spTree>
    <p:extLst>
      <p:ext uri="{BB962C8B-B14F-4D97-AF65-F5344CB8AC3E}">
        <p14:creationId xmlns:p14="http://schemas.microsoft.com/office/powerpoint/2010/main" val="2675322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apacitacion Introductoria SVS">
  <a:themeElements>
    <a:clrScheme name="Capacitacion Introductoria SV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pacitacion Introductoria SV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acitacion Introductoria SV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apacitacion Introductoria SV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apacitacion Introductoria SV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apacitacion Introductoria SV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apacitacion Introductoria SV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apacitacion Introductoria SV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apacitacion Introductoria SV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apacitacion Introductoria SV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apacitacion Introductoria SV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apacitacion Introductoria SV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apacitacion Introductoria SV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apacitacion Introductoria SV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1375</TotalTime>
  <Words>1284</Words>
  <Application>Microsoft Office PowerPoint</Application>
  <PresentationFormat>Presentación en pantalla (4:3)</PresentationFormat>
  <Paragraphs>186</Paragraphs>
  <Slides>19</Slides>
  <Notes>11</Notes>
  <HiddenSlides>0</HiddenSlides>
  <MMClips>0</MMClips>
  <ScaleCrop>false</ScaleCrop>
  <HeadingPairs>
    <vt:vector size="4" baseType="variant">
      <vt:variant>
        <vt:lpstr>Tema</vt:lpstr>
      </vt:variant>
      <vt:variant>
        <vt:i4>2</vt:i4>
      </vt:variant>
      <vt:variant>
        <vt:lpstr>Títulos de diapositiva</vt:lpstr>
      </vt:variant>
      <vt:variant>
        <vt:i4>19</vt:i4>
      </vt:variant>
    </vt:vector>
  </HeadingPairs>
  <TitlesOfParts>
    <vt:vector size="21" baseType="lpstr">
      <vt:lpstr>Tema de Office</vt:lpstr>
      <vt:lpstr>Capacitacion Introductoria SVS</vt:lpstr>
      <vt:lpstr>Directors’ College Chile  Gobierno Corporativo Rol y Desafíos Actuales  Fernando Coloma Superintendente de Valores y Seguros Chile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La SVS y la autorregulación</vt:lpstr>
      <vt:lpstr>La SVS y la autorregulación</vt:lpstr>
      <vt:lpstr>Presentación de PowerPoint</vt:lpstr>
      <vt:lpstr>Presentación de PowerPoint</vt:lpstr>
      <vt:lpstr>Presentación de PowerPoint</vt:lpstr>
      <vt:lpstr>Presentación de PowerPoint</vt:lpstr>
      <vt:lpstr>Directors’ College Chile  Gobierno Corporativo Rol y Desafíos Actuales  Fernando Coloma Superintendente de Valores y Seguros Chile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Gobierno Corporativo</dc:title>
  <dc:creator>Iriarte Alonso María Luisa</dc:creator>
  <cp:lastModifiedBy>Pezoa Flores Vanessa Olivia</cp:lastModifiedBy>
  <cp:revision>65</cp:revision>
  <cp:lastPrinted>2012-08-24T14:36:42Z</cp:lastPrinted>
  <dcterms:created xsi:type="dcterms:W3CDTF">2012-08-22T21:32:13Z</dcterms:created>
  <dcterms:modified xsi:type="dcterms:W3CDTF">2012-08-24T19:21:43Z</dcterms:modified>
</cp:coreProperties>
</file>